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72" r:id="rId4"/>
    <p:sldId id="295" r:id="rId5"/>
    <p:sldId id="274" r:id="rId6"/>
    <p:sldId id="267" r:id="rId7"/>
    <p:sldId id="291" r:id="rId8"/>
    <p:sldId id="285" r:id="rId9"/>
    <p:sldId id="293" r:id="rId10"/>
    <p:sldId id="294" r:id="rId11"/>
    <p:sldId id="288" r:id="rId12"/>
    <p:sldId id="284" r:id="rId13"/>
    <p:sldId id="298" r:id="rId14"/>
    <p:sldId id="297" r:id="rId15"/>
    <p:sldId id="26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CDE9FB"/>
    <a:srgbClr val="43976B"/>
    <a:srgbClr val="278DA5"/>
    <a:srgbClr val="FEEBA4"/>
    <a:srgbClr val="36824C"/>
    <a:srgbClr val="419D6A"/>
    <a:srgbClr val="419D50"/>
    <a:srgbClr val="6CC27A"/>
    <a:srgbClr val="368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834" autoAdjust="0"/>
  </p:normalViewPr>
  <p:slideViewPr>
    <p:cSldViewPr snapToGrid="0">
      <p:cViewPr varScale="1">
        <p:scale>
          <a:sx n="72" d="100"/>
          <a:sy n="72" d="100"/>
        </p:scale>
        <p:origin x="475"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3379" y="2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95B46C17-00E6-4D88-A4EA-5A4653357029}" type="datetimeFigureOut">
              <a:rPr lang="en-US" smtClean="0"/>
              <a:t>1/29/2024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4DCD9AA2-008E-4596-B359-72F703DAD95B}" type="slidenum">
              <a:rPr lang="en-US" smtClean="0"/>
              <a:t>‹#›</a:t>
            </a:fld>
            <a:endParaRPr lang="en-US"/>
          </a:p>
        </p:txBody>
      </p:sp>
    </p:spTree>
    <p:extLst>
      <p:ext uri="{BB962C8B-B14F-4D97-AF65-F5344CB8AC3E}">
        <p14:creationId xmlns:p14="http://schemas.microsoft.com/office/powerpoint/2010/main" val="338116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D9AA2-008E-4596-B359-72F703DAD95B}" type="slidenum">
              <a:rPr lang="en-US" smtClean="0"/>
              <a:t>1</a:t>
            </a:fld>
            <a:endParaRPr lang="en-US"/>
          </a:p>
        </p:txBody>
      </p:sp>
    </p:spTree>
    <p:extLst>
      <p:ext uri="{BB962C8B-B14F-4D97-AF65-F5344CB8AC3E}">
        <p14:creationId xmlns:p14="http://schemas.microsoft.com/office/powerpoint/2010/main" val="2758597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D9AA2-008E-4596-B359-72F703DAD95B}" type="slidenum">
              <a:rPr lang="en-US" smtClean="0"/>
              <a:t>10</a:t>
            </a:fld>
            <a:endParaRPr lang="en-US"/>
          </a:p>
        </p:txBody>
      </p:sp>
    </p:spTree>
    <p:extLst>
      <p:ext uri="{BB962C8B-B14F-4D97-AF65-F5344CB8AC3E}">
        <p14:creationId xmlns:p14="http://schemas.microsoft.com/office/powerpoint/2010/main" val="94169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CD9AA2-008E-4596-B359-72F703DAD95B}" type="slidenum">
              <a:rPr lang="en-US" smtClean="0"/>
              <a:t>11</a:t>
            </a:fld>
            <a:endParaRPr lang="en-US"/>
          </a:p>
        </p:txBody>
      </p:sp>
    </p:spTree>
    <p:extLst>
      <p:ext uri="{BB962C8B-B14F-4D97-AF65-F5344CB8AC3E}">
        <p14:creationId xmlns:p14="http://schemas.microsoft.com/office/powerpoint/2010/main" val="278325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CD9AA2-008E-4596-B359-72F703DAD95B}" type="slidenum">
              <a:rPr lang="en-US" smtClean="0"/>
              <a:t>12</a:t>
            </a:fld>
            <a:endParaRPr lang="en-US"/>
          </a:p>
        </p:txBody>
      </p:sp>
    </p:spTree>
    <p:extLst>
      <p:ext uri="{BB962C8B-B14F-4D97-AF65-F5344CB8AC3E}">
        <p14:creationId xmlns:p14="http://schemas.microsoft.com/office/powerpoint/2010/main" val="2058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Avalon – 25% affordable (2BR market rate rents avg. $3,000/</a:t>
            </a:r>
            <a:r>
              <a:rPr lang="en-US" sz="1200" dirty="0" err="1" smtClean="0"/>
              <a:t>mo</a:t>
            </a: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Derby Brook – 25% affordable (market rate units est. $1.2m)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Back River – 10% affordable (market rate units est. $1.4m)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5"/>
          </p:nvPr>
        </p:nvSpPr>
        <p:spPr/>
        <p:txBody>
          <a:bodyPr/>
          <a:lstStyle/>
          <a:p>
            <a:fld id="{4DCD9AA2-008E-4596-B359-72F703DAD95B}" type="slidenum">
              <a:rPr lang="en-US" smtClean="0"/>
              <a:t>13</a:t>
            </a:fld>
            <a:endParaRPr lang="en-US"/>
          </a:p>
        </p:txBody>
      </p:sp>
    </p:spTree>
    <p:extLst>
      <p:ext uri="{BB962C8B-B14F-4D97-AF65-F5344CB8AC3E}">
        <p14:creationId xmlns:p14="http://schemas.microsoft.com/office/powerpoint/2010/main" val="385199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CD9AA2-008E-4596-B359-72F703DAD95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1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CD9AA2-008E-4596-B359-72F703DAD95B}" type="slidenum">
              <a:rPr lang="en-US" smtClean="0"/>
              <a:t>2</a:t>
            </a:fld>
            <a:endParaRPr lang="en-US"/>
          </a:p>
        </p:txBody>
      </p:sp>
    </p:spTree>
    <p:extLst>
      <p:ext uri="{BB962C8B-B14F-4D97-AF65-F5344CB8AC3E}">
        <p14:creationId xmlns:p14="http://schemas.microsoft.com/office/powerpoint/2010/main" val="74969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1-person - $82,950</a:t>
            </a:r>
          </a:p>
          <a:p>
            <a:r>
              <a:rPr lang="en-US" sz="1200" b="0" i="0" kern="1200" dirty="0" smtClean="0">
                <a:solidFill>
                  <a:schemeClr val="tx1"/>
                </a:solidFill>
                <a:effectLst/>
                <a:latin typeface="+mn-lt"/>
                <a:ea typeface="+mn-ea"/>
                <a:cs typeface="+mn-cs"/>
              </a:rPr>
              <a:t>2-person - $94,800 </a:t>
            </a:r>
          </a:p>
          <a:p>
            <a:r>
              <a:rPr lang="en-US" sz="1200" b="0" i="0" kern="1200" dirty="0" smtClean="0">
                <a:solidFill>
                  <a:schemeClr val="tx1"/>
                </a:solidFill>
                <a:effectLst/>
                <a:latin typeface="+mn-lt"/>
                <a:ea typeface="+mn-ea"/>
                <a:cs typeface="+mn-cs"/>
              </a:rPr>
              <a:t>3-person - $106,650 </a:t>
            </a:r>
          </a:p>
          <a:p>
            <a:r>
              <a:rPr lang="en-US" sz="1200" b="0" i="0" kern="1200" dirty="0" smtClean="0">
                <a:solidFill>
                  <a:schemeClr val="tx1"/>
                </a:solidFill>
                <a:effectLst/>
                <a:latin typeface="+mn-lt"/>
                <a:ea typeface="+mn-ea"/>
                <a:cs typeface="+mn-cs"/>
              </a:rPr>
              <a:t>4-person - $118,450</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CD9AA2-008E-4596-B359-72F703DAD95B}" type="slidenum">
              <a:rPr lang="en-US" smtClean="0"/>
              <a:t>3</a:t>
            </a:fld>
            <a:endParaRPr lang="en-US"/>
          </a:p>
        </p:txBody>
      </p:sp>
    </p:spTree>
    <p:extLst>
      <p:ext uri="{BB962C8B-B14F-4D97-AF65-F5344CB8AC3E}">
        <p14:creationId xmlns:p14="http://schemas.microsoft.com/office/powerpoint/2010/main" val="4623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State </a:t>
            </a:r>
            <a:r>
              <a:rPr lang="en-US" dirty="0"/>
              <a:t>grant programs will take compliance with Section 3A into consideration when making grant award recommendations: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grant programs impact Hingham’s ability to get state funds for current planned and future projects. For example, Weir River Water System will be applying for MassWorks grants for water system improvements.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CD9AA2-008E-4596-B359-72F703DAD95B}" type="slidenum">
              <a:rPr lang="en-US" smtClean="0"/>
              <a:t>4</a:t>
            </a:fld>
            <a:endParaRPr lang="en-US"/>
          </a:p>
        </p:txBody>
      </p:sp>
    </p:spTree>
    <p:extLst>
      <p:ext uri="{BB962C8B-B14F-4D97-AF65-F5344CB8AC3E}">
        <p14:creationId xmlns:p14="http://schemas.microsoft.com/office/powerpoint/2010/main" val="1979858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Public Meeting with the Select Board and Planning Board</a:t>
            </a:r>
          </a:p>
          <a:p>
            <a:r>
              <a:rPr lang="en-US" dirty="0"/>
              <a:t>3 Public Meeting</a:t>
            </a:r>
            <a:r>
              <a:rPr lang="en-US" baseline="0" dirty="0"/>
              <a:t> </a:t>
            </a:r>
            <a:r>
              <a:rPr lang="en-US" dirty="0"/>
              <a:t>PB</a:t>
            </a:r>
            <a:r>
              <a:rPr lang="en-US" baseline="0" dirty="0"/>
              <a:t> review draft zoning during the fall</a:t>
            </a:r>
          </a:p>
          <a:p>
            <a:r>
              <a:rPr lang="en-US" baseline="0" dirty="0"/>
              <a:t>Staff discussion with representatives of Democratic Town Committee, World Affairs Group at the Senior Center and affected property owners</a:t>
            </a:r>
          </a:p>
          <a:p>
            <a:r>
              <a:rPr lang="en-US" baseline="0" dirty="0"/>
              <a:t>MHP 3A/TA technical services grant – </a:t>
            </a:r>
            <a:r>
              <a:rPr lang="en-US" baseline="0" dirty="0" err="1"/>
              <a:t>Bohler</a:t>
            </a:r>
            <a:r>
              <a:rPr lang="en-US" baseline="0" dirty="0"/>
              <a:t> Engineering completed draft compliance model </a:t>
            </a:r>
          </a:p>
          <a:p>
            <a:r>
              <a:rPr lang="en-US" baseline="0" dirty="0"/>
              <a:t>One Stop Housing Choice Grant to complete EFA related to inclusionary zoning – Quotes received over the past week; consultant selection will be made early this week</a:t>
            </a:r>
          </a:p>
          <a:p>
            <a:r>
              <a:rPr lang="en-US" baseline="0" dirty="0"/>
              <a:t>More outreach in coming weeks</a:t>
            </a:r>
          </a:p>
          <a:p>
            <a:r>
              <a:rPr lang="en-US" baseline="0" dirty="0"/>
              <a:t>Submission of draft zoning to EOHLC for informal review</a:t>
            </a:r>
            <a:endParaRPr lang="en-US" dirty="0"/>
          </a:p>
        </p:txBody>
      </p:sp>
      <p:sp>
        <p:nvSpPr>
          <p:cNvPr id="4" name="Slide Number Placeholder 3"/>
          <p:cNvSpPr>
            <a:spLocks noGrp="1"/>
          </p:cNvSpPr>
          <p:nvPr>
            <p:ph type="sldNum" sz="quarter" idx="10"/>
          </p:nvPr>
        </p:nvSpPr>
        <p:spPr/>
        <p:txBody>
          <a:bodyPr/>
          <a:lstStyle/>
          <a:p>
            <a:fld id="{4DCD9AA2-008E-4596-B359-72F703DAD95B}" type="slidenum">
              <a:rPr lang="en-US" smtClean="0"/>
              <a:t>5</a:t>
            </a:fld>
            <a:endParaRPr lang="en-US"/>
          </a:p>
        </p:txBody>
      </p:sp>
    </p:spTree>
    <p:extLst>
      <p:ext uri="{BB962C8B-B14F-4D97-AF65-F5344CB8AC3E}">
        <p14:creationId xmlns:p14="http://schemas.microsoft.com/office/powerpoint/2010/main" val="219713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Public Meeting with the Select Board and Planning Board</a:t>
            </a:r>
          </a:p>
          <a:p>
            <a:r>
              <a:rPr lang="en-US" dirty="0"/>
              <a:t>3 Public Meeting</a:t>
            </a:r>
            <a:r>
              <a:rPr lang="en-US" baseline="0" dirty="0"/>
              <a:t> </a:t>
            </a:r>
            <a:r>
              <a:rPr lang="en-US" dirty="0"/>
              <a:t>PB</a:t>
            </a:r>
            <a:r>
              <a:rPr lang="en-US" baseline="0" dirty="0"/>
              <a:t> review draft zoning during the fall</a:t>
            </a:r>
          </a:p>
          <a:p>
            <a:r>
              <a:rPr lang="en-US" baseline="0" dirty="0"/>
              <a:t>Staff discussion with representatives of Democratic Town Committee, World Affairs Group at the Senior Center and affected property owners</a:t>
            </a:r>
          </a:p>
          <a:p>
            <a:r>
              <a:rPr lang="en-US" baseline="0" dirty="0"/>
              <a:t>MHP 3A/TA technical services grant – </a:t>
            </a:r>
            <a:r>
              <a:rPr lang="en-US" baseline="0" dirty="0" err="1"/>
              <a:t>Bohler</a:t>
            </a:r>
            <a:r>
              <a:rPr lang="en-US" baseline="0" dirty="0"/>
              <a:t> Engineering completed draft compliance model </a:t>
            </a:r>
          </a:p>
          <a:p>
            <a:r>
              <a:rPr lang="en-US" baseline="0" dirty="0"/>
              <a:t>One Stop Housing Choice Grant to complete EFA related to inclusionary zoning – Quotes received over the past week; consultant selection will be made early this week</a:t>
            </a:r>
          </a:p>
          <a:p>
            <a:r>
              <a:rPr lang="en-US" baseline="0" dirty="0"/>
              <a:t>More outreach in coming weeks</a:t>
            </a:r>
          </a:p>
          <a:p>
            <a:r>
              <a:rPr lang="en-US" baseline="0" dirty="0"/>
              <a:t>Submission of draft zoning to EOHLC for informal review</a:t>
            </a:r>
            <a:endParaRPr lang="en-US" dirty="0"/>
          </a:p>
        </p:txBody>
      </p:sp>
      <p:sp>
        <p:nvSpPr>
          <p:cNvPr id="4" name="Slide Number Placeholder 3"/>
          <p:cNvSpPr>
            <a:spLocks noGrp="1"/>
          </p:cNvSpPr>
          <p:nvPr>
            <p:ph type="sldNum" sz="quarter" idx="10"/>
          </p:nvPr>
        </p:nvSpPr>
        <p:spPr/>
        <p:txBody>
          <a:bodyPr/>
          <a:lstStyle/>
          <a:p>
            <a:fld id="{4DCD9AA2-008E-4596-B359-72F703DAD95B}" type="slidenum">
              <a:rPr lang="en-US" smtClean="0"/>
              <a:t>6</a:t>
            </a:fld>
            <a:endParaRPr lang="en-US"/>
          </a:p>
        </p:txBody>
      </p:sp>
    </p:spTree>
    <p:extLst>
      <p:ext uri="{BB962C8B-B14F-4D97-AF65-F5344CB8AC3E}">
        <p14:creationId xmlns:p14="http://schemas.microsoft.com/office/powerpoint/2010/main" val="403275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D9AA2-008E-4596-B359-72F703DAD95B}" type="slidenum">
              <a:rPr lang="en-US" smtClean="0"/>
              <a:t>7</a:t>
            </a:fld>
            <a:endParaRPr lang="en-US"/>
          </a:p>
        </p:txBody>
      </p:sp>
    </p:spTree>
    <p:extLst>
      <p:ext uri="{BB962C8B-B14F-4D97-AF65-F5344CB8AC3E}">
        <p14:creationId xmlns:p14="http://schemas.microsoft.com/office/powerpoint/2010/main" val="107619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09638" rtl="0" eaLnBrk="1" fontAlgn="auto" latinLnBrk="0" hangingPunct="1">
              <a:lnSpc>
                <a:spcPct val="100000"/>
              </a:lnSpc>
              <a:spcBef>
                <a:spcPts val="0"/>
              </a:spcBef>
              <a:spcAft>
                <a:spcPts val="1200"/>
              </a:spcAft>
              <a:buClrTx/>
              <a:buSzTx/>
              <a:buFontTx/>
              <a:buNone/>
              <a:tabLst/>
              <a:defRPr/>
            </a:pPr>
            <a:endParaRPr lang="en-US" sz="1050" cap="none" baseline="0" dirty="0"/>
          </a:p>
          <a:p>
            <a:pPr marL="0" marR="0" lvl="0" indent="0" algn="just" defTabSz="909638" rtl="0" eaLnBrk="1" fontAlgn="auto" latinLnBrk="0" hangingPunct="1">
              <a:lnSpc>
                <a:spcPct val="100000"/>
              </a:lnSpc>
              <a:spcBef>
                <a:spcPts val="0"/>
              </a:spcBef>
              <a:spcAft>
                <a:spcPts val="1200"/>
              </a:spcAft>
              <a:buClrTx/>
              <a:buSzTx/>
              <a:buFontTx/>
              <a:buNone/>
              <a:tabLst/>
              <a:defRPr/>
            </a:pPr>
            <a:endParaRPr lang="en-US" sz="1050" cap="none" dirty="0"/>
          </a:p>
        </p:txBody>
      </p:sp>
      <p:sp>
        <p:nvSpPr>
          <p:cNvPr id="4" name="Slide Number Placeholder 3"/>
          <p:cNvSpPr>
            <a:spLocks noGrp="1"/>
          </p:cNvSpPr>
          <p:nvPr>
            <p:ph type="sldNum" sz="quarter" idx="10"/>
          </p:nvPr>
        </p:nvSpPr>
        <p:spPr/>
        <p:txBody>
          <a:bodyPr/>
          <a:lstStyle/>
          <a:p>
            <a:fld id="{1ADB8C9A-408A-4226-BFC4-AEDE2D007784}" type="slidenum">
              <a:rPr lang="en-US" smtClean="0"/>
              <a:t>8</a:t>
            </a:fld>
            <a:endParaRPr lang="en-US"/>
          </a:p>
        </p:txBody>
      </p:sp>
    </p:spTree>
    <p:extLst>
      <p:ext uri="{BB962C8B-B14F-4D97-AF65-F5344CB8AC3E}">
        <p14:creationId xmlns:p14="http://schemas.microsoft.com/office/powerpoint/2010/main" val="72702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8 acres</a:t>
            </a:r>
            <a:endParaRPr lang="en-US" dirty="0"/>
          </a:p>
        </p:txBody>
      </p:sp>
      <p:sp>
        <p:nvSpPr>
          <p:cNvPr id="4" name="Slide Number Placeholder 3"/>
          <p:cNvSpPr>
            <a:spLocks noGrp="1"/>
          </p:cNvSpPr>
          <p:nvPr>
            <p:ph type="sldNum" sz="quarter" idx="10"/>
          </p:nvPr>
        </p:nvSpPr>
        <p:spPr/>
        <p:txBody>
          <a:bodyPr/>
          <a:lstStyle/>
          <a:p>
            <a:fld id="{1ADB8C9A-408A-4226-BFC4-AEDE2D007784}" type="slidenum">
              <a:rPr lang="en-US" smtClean="0"/>
              <a:t>9</a:t>
            </a:fld>
            <a:endParaRPr lang="en-US"/>
          </a:p>
        </p:txBody>
      </p:sp>
    </p:spTree>
    <p:extLst>
      <p:ext uri="{BB962C8B-B14F-4D97-AF65-F5344CB8AC3E}">
        <p14:creationId xmlns:p14="http://schemas.microsoft.com/office/powerpoint/2010/main" val="389617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139606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314488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2430146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2D7592-42CD-4E32-B069-6D799A4BB36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1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601428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D7592-42CD-4E32-B069-6D799A4BB36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905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E5FCEA-372D-4ABC-8818-C7BD5B338ED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140200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E5FCEA-372D-4ABC-8818-C7BD5B338EDB}"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700662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E5FCEA-372D-4ABC-8818-C7BD5B338EDB}"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1471251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5FCEA-372D-4ABC-8818-C7BD5B338EDB}"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3087780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E5FCEA-372D-4ABC-8818-C7BD5B338ED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268422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3105385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E5FCEA-372D-4ABC-8818-C7BD5B338ED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1094820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298272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217189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E5FCEA-372D-4ABC-8818-C7BD5B338EDB}"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252116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E5FCEA-372D-4ABC-8818-C7BD5B338ED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66502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E5FCEA-372D-4ABC-8818-C7BD5B338EDB}"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274530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E5FCEA-372D-4ABC-8818-C7BD5B338EDB}"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53945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5FCEA-372D-4ABC-8818-C7BD5B338EDB}"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394126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E5FCEA-372D-4ABC-8818-C7BD5B338ED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180691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E5FCEA-372D-4ABC-8818-C7BD5B338EDB}"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D7592-42CD-4E32-B069-6D799A4BB365}" type="slidenum">
              <a:rPr lang="en-US" smtClean="0"/>
              <a:t>‹#›</a:t>
            </a:fld>
            <a:endParaRPr lang="en-US"/>
          </a:p>
        </p:txBody>
      </p:sp>
    </p:spTree>
    <p:extLst>
      <p:ext uri="{BB962C8B-B14F-4D97-AF65-F5344CB8AC3E}">
        <p14:creationId xmlns:p14="http://schemas.microsoft.com/office/powerpoint/2010/main" val="9655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5FCEA-372D-4ABC-8818-C7BD5B338EDB}"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D7592-42CD-4E32-B069-6D799A4BB365}" type="slidenum">
              <a:rPr lang="en-US" smtClean="0"/>
              <a:t>‹#›</a:t>
            </a:fld>
            <a:endParaRPr lang="en-US"/>
          </a:p>
        </p:txBody>
      </p:sp>
    </p:spTree>
    <p:extLst>
      <p:ext uri="{BB962C8B-B14F-4D97-AF65-F5344CB8AC3E}">
        <p14:creationId xmlns:p14="http://schemas.microsoft.com/office/powerpoint/2010/main" val="322830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7E5FCEA-372D-4ABC-8818-C7BD5B338EDB}" type="datetimeFigureOut">
              <a:rPr lang="en-US" smtClean="0"/>
              <a:t>1/29/2024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62D7592-42CD-4E32-B069-6D799A4BB365}" type="slidenum">
              <a:rPr lang="en-US" smtClean="0"/>
              <a:t>‹#›</a:t>
            </a:fld>
            <a:endParaRPr lang="en-US"/>
          </a:p>
        </p:txBody>
      </p:sp>
    </p:spTree>
    <p:extLst>
      <p:ext uri="{BB962C8B-B14F-4D97-AF65-F5344CB8AC3E}">
        <p14:creationId xmlns:p14="http://schemas.microsoft.com/office/powerpoint/2010/main" val="491935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7.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5" name="TextBox 4"/>
          <p:cNvSpPr txBox="1"/>
          <p:nvPr/>
        </p:nvSpPr>
        <p:spPr>
          <a:xfrm>
            <a:off x="367553" y="365760"/>
            <a:ext cx="11401660" cy="6035040"/>
          </a:xfrm>
          <a:prstGeom prst="rect">
            <a:avLst/>
          </a:prstGeom>
          <a:solidFill>
            <a:schemeClr val="bg1">
              <a:alpha val="63000"/>
            </a:schemeClr>
          </a:solidFill>
          <a:ln w="31750">
            <a:solidFill>
              <a:schemeClr val="bg1"/>
            </a:solidFill>
          </a:ln>
        </p:spPr>
        <p:txBody>
          <a:bodyPr wrap="square" rtlCol="0">
            <a:spAutoFit/>
          </a:bodyPr>
          <a:lstStyle/>
          <a:p>
            <a:pPr algn="ctr"/>
            <a:endParaRPr lang="en-US" dirty="0"/>
          </a:p>
        </p:txBody>
      </p:sp>
      <p:sp>
        <p:nvSpPr>
          <p:cNvPr id="2" name="Title 1"/>
          <p:cNvSpPr>
            <a:spLocks noGrp="1"/>
          </p:cNvSpPr>
          <p:nvPr>
            <p:ph type="ctrTitle"/>
          </p:nvPr>
        </p:nvSpPr>
        <p:spPr>
          <a:xfrm>
            <a:off x="4958862" y="1008185"/>
            <a:ext cx="6810351" cy="2502877"/>
          </a:xfrm>
        </p:spPr>
        <p:txBody>
          <a:bodyPr>
            <a:normAutofit fontScale="90000"/>
          </a:bodyPr>
          <a:lstStyle/>
          <a:p>
            <a:pPr algn="l"/>
            <a:r>
              <a:rPr lang="en-US" sz="6600" b="1" dirty="0">
                <a:solidFill>
                  <a:schemeClr val="bg1"/>
                </a:solidFill>
                <a:latin typeface="Corbel" panose="020B0503020204020204" pitchFamily="34" charset="0"/>
              </a:rPr>
              <a:t>Zoning Article G</a:t>
            </a:r>
            <a:br>
              <a:rPr lang="en-US" sz="6600" b="1" dirty="0">
                <a:solidFill>
                  <a:schemeClr val="bg1"/>
                </a:solidFill>
                <a:latin typeface="Corbel" panose="020B0503020204020204" pitchFamily="34" charset="0"/>
              </a:rPr>
            </a:br>
            <a:r>
              <a:rPr lang="en-US" sz="4000" b="1" dirty="0">
                <a:solidFill>
                  <a:schemeClr val="bg1"/>
                </a:solidFill>
                <a:latin typeface="Corbel" panose="020B0503020204020204" pitchFamily="34" charset="0"/>
              </a:rPr>
              <a:t>MBTA Communities Multifamily Housing</a:t>
            </a:r>
            <a:r>
              <a:rPr lang="en-US" sz="7200" b="1" dirty="0">
                <a:solidFill>
                  <a:schemeClr val="bg1"/>
                </a:solidFill>
                <a:latin typeface="Corbel" panose="020B0503020204020204" pitchFamily="34" charset="0"/>
              </a:rPr>
              <a:t/>
            </a:r>
            <a:br>
              <a:rPr lang="en-US" sz="7200" b="1" dirty="0">
                <a:solidFill>
                  <a:schemeClr val="bg1"/>
                </a:solidFill>
                <a:latin typeface="Corbel" panose="020B0503020204020204" pitchFamily="34" charset="0"/>
              </a:rPr>
            </a:br>
            <a:r>
              <a:rPr lang="en-US" sz="3600" b="1" dirty="0">
                <a:solidFill>
                  <a:schemeClr val="bg1"/>
                </a:solidFill>
                <a:latin typeface="Corbel" panose="020B0503020204020204" pitchFamily="34" charset="0"/>
              </a:rPr>
              <a:t>_____________________________</a:t>
            </a:r>
            <a:endParaRPr lang="en-US" sz="7200" b="1" dirty="0">
              <a:solidFill>
                <a:schemeClr val="bg1"/>
              </a:solidFill>
              <a:latin typeface="Corbel" panose="020B0503020204020204" pitchFamily="34" charset="0"/>
            </a:endParaRPr>
          </a:p>
        </p:txBody>
      </p:sp>
      <p:sp>
        <p:nvSpPr>
          <p:cNvPr id="3" name="Subtitle 2"/>
          <p:cNvSpPr>
            <a:spLocks noGrp="1"/>
          </p:cNvSpPr>
          <p:nvPr>
            <p:ph type="subTitle" idx="1"/>
          </p:nvPr>
        </p:nvSpPr>
        <p:spPr>
          <a:xfrm>
            <a:off x="4958862" y="3880338"/>
            <a:ext cx="6685967" cy="1987062"/>
          </a:xfrm>
        </p:spPr>
        <p:txBody>
          <a:bodyPr>
            <a:noAutofit/>
          </a:bodyPr>
          <a:lstStyle/>
          <a:p>
            <a:pPr algn="l">
              <a:spcBef>
                <a:spcPts val="600"/>
              </a:spcBef>
            </a:pPr>
            <a:endParaRPr lang="en-US" sz="700" b="1" dirty="0">
              <a:solidFill>
                <a:schemeClr val="bg1"/>
              </a:solidFill>
              <a:latin typeface="Corbel" panose="020B0503020204020204" pitchFamily="34" charset="0"/>
            </a:endParaRPr>
          </a:p>
          <a:p>
            <a:pPr algn="l">
              <a:spcBef>
                <a:spcPts val="600"/>
              </a:spcBef>
            </a:pPr>
            <a:r>
              <a:rPr lang="en-US" sz="2500" b="1" dirty="0">
                <a:solidFill>
                  <a:schemeClr val="bg1"/>
                </a:solidFill>
                <a:latin typeface="Corbel" panose="020B0503020204020204" pitchFamily="34" charset="0"/>
              </a:rPr>
              <a:t>Planning Board Public Hearing</a:t>
            </a:r>
          </a:p>
          <a:p>
            <a:pPr algn="l">
              <a:spcBef>
                <a:spcPts val="600"/>
              </a:spcBef>
            </a:pPr>
            <a:r>
              <a:rPr lang="en-US" sz="2500" b="1" dirty="0">
                <a:solidFill>
                  <a:schemeClr val="bg1"/>
                </a:solidFill>
                <a:latin typeface="Corbel" panose="020B0503020204020204" pitchFamily="34" charset="0"/>
              </a:rPr>
              <a:t>January 29, 2024 </a:t>
            </a:r>
          </a:p>
          <a:p>
            <a:pPr algn="l">
              <a:spcBef>
                <a:spcPts val="0"/>
              </a:spcBef>
            </a:pPr>
            <a:endParaRPr lang="en-US" sz="2500" b="1" dirty="0">
              <a:solidFill>
                <a:schemeClr val="bg1"/>
              </a:solidFill>
              <a:latin typeface="Corbel" panose="020B0503020204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12" y="1395569"/>
            <a:ext cx="3893454" cy="3975421"/>
          </a:xfrm>
          <a:prstGeom prst="rect">
            <a:avLst/>
          </a:prstGeom>
        </p:spPr>
      </p:pic>
    </p:spTree>
    <p:extLst>
      <p:ext uri="{BB962C8B-B14F-4D97-AF65-F5344CB8AC3E}">
        <p14:creationId xmlns:p14="http://schemas.microsoft.com/office/powerpoint/2010/main" val="1127012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73B52F-4673-977A-6089-F7D9EFA5CFD6}"/>
              </a:ext>
            </a:extLst>
          </p:cNvPr>
          <p:cNvSpPr>
            <a:spLocks noGrp="1"/>
          </p:cNvSpPr>
          <p:nvPr>
            <p:ph type="title"/>
          </p:nvPr>
        </p:nvSpPr>
        <p:spPr>
          <a:xfrm>
            <a:off x="400049" y="295320"/>
            <a:ext cx="11363325" cy="528545"/>
          </a:xfrm>
          <a:solidFill>
            <a:srgbClr val="1F4E79"/>
          </a:solidFill>
        </p:spPr>
        <p:txBody>
          <a:bodyPr>
            <a:noAutofit/>
          </a:bodyPr>
          <a:lstStyle/>
          <a:p>
            <a:pPr algn="ctr"/>
            <a:r>
              <a:rPr lang="en-US" sz="3200" b="1" dirty="0" smtClean="0">
                <a:solidFill>
                  <a:schemeClr val="bg1"/>
                </a:solidFill>
              </a:rPr>
              <a:t>Why Were These </a:t>
            </a:r>
            <a:r>
              <a:rPr lang="en-US" sz="3200" b="1" dirty="0" err="1" smtClean="0">
                <a:solidFill>
                  <a:schemeClr val="bg1"/>
                </a:solidFill>
              </a:rPr>
              <a:t>Subdistricts</a:t>
            </a:r>
            <a:r>
              <a:rPr lang="en-US" sz="3200" b="1" dirty="0" smtClean="0">
                <a:solidFill>
                  <a:schemeClr val="bg1"/>
                </a:solidFill>
              </a:rPr>
              <a:t> Chosen?</a:t>
            </a:r>
            <a:endParaRPr lang="en-US" sz="3200" dirty="0">
              <a:solidFill>
                <a:schemeClr val="bg1"/>
              </a:solidFill>
            </a:endParaRPr>
          </a:p>
        </p:txBody>
      </p:sp>
      <p:sp>
        <p:nvSpPr>
          <p:cNvPr id="5" name="Title 3">
            <a:extLst>
              <a:ext uri="{FF2B5EF4-FFF2-40B4-BE49-F238E27FC236}">
                <a16:creationId xmlns:a16="http://schemas.microsoft.com/office/drawing/2014/main" id="{774C0D91-E3A3-5675-001C-4DC473144F3A}"/>
              </a:ext>
            </a:extLst>
          </p:cNvPr>
          <p:cNvSpPr txBox="1">
            <a:spLocks/>
          </p:cNvSpPr>
          <p:nvPr/>
        </p:nvSpPr>
        <p:spPr>
          <a:xfrm>
            <a:off x="400049" y="936341"/>
            <a:ext cx="11363325" cy="1847499"/>
          </a:xfrm>
          <a:prstGeom prst="rect">
            <a:avLst/>
          </a:prstGeom>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pPr>
            <a:r>
              <a:rPr lang="en-US" sz="2400" b="1" u="sng" dirty="0">
                <a:solidFill>
                  <a:srgbClr val="1F4E79"/>
                </a:solidFill>
              </a:rPr>
              <a:t>Parcels at the Hingham Shipyard</a:t>
            </a:r>
            <a:r>
              <a:rPr lang="en-US" sz="2400" b="1" dirty="0">
                <a:solidFill>
                  <a:srgbClr val="1F4E79"/>
                </a:solidFill>
              </a:rPr>
              <a:t>: </a:t>
            </a:r>
            <a:endParaRPr lang="en-US" sz="1800" b="1" dirty="0">
              <a:solidFill>
                <a:srgbClr val="1F4E79"/>
              </a:solidFill>
            </a:endParaRPr>
          </a:p>
          <a:p>
            <a:pPr marL="342900" indent="-342900">
              <a:lnSpc>
                <a:spcPct val="100000"/>
              </a:lnSpc>
              <a:spcAft>
                <a:spcPts val="300"/>
              </a:spcAft>
              <a:buFont typeface="Arial" panose="020B0604020202020204" pitchFamily="34" charset="0"/>
              <a:buChar char="•"/>
            </a:pPr>
            <a:r>
              <a:rPr lang="en-US" sz="2000" dirty="0" smtClean="0">
                <a:solidFill>
                  <a:srgbClr val="1F4E79"/>
                </a:solidFill>
              </a:rPr>
              <a:t>These </a:t>
            </a:r>
            <a:r>
              <a:rPr lang="en-US" sz="2000" dirty="0">
                <a:solidFill>
                  <a:srgbClr val="1F4E79"/>
                </a:solidFill>
              </a:rPr>
              <a:t>parcels have already been permitted for multi-family housing. </a:t>
            </a:r>
          </a:p>
          <a:p>
            <a:pPr marL="342900" indent="-342900">
              <a:lnSpc>
                <a:spcPct val="100000"/>
              </a:lnSpc>
              <a:spcAft>
                <a:spcPts val="300"/>
              </a:spcAft>
              <a:buFont typeface="Arial" panose="020B0604020202020204" pitchFamily="34" charset="0"/>
              <a:buChar char="•"/>
            </a:pPr>
            <a:r>
              <a:rPr lang="en-US" sz="2000" dirty="0" smtClean="0">
                <a:solidFill>
                  <a:srgbClr val="1F4E79"/>
                </a:solidFill>
              </a:rPr>
              <a:t>Out </a:t>
            </a:r>
            <a:r>
              <a:rPr lang="en-US" sz="2000" dirty="0">
                <a:solidFill>
                  <a:srgbClr val="1F4E79"/>
                </a:solidFill>
              </a:rPr>
              <a:t>of the station areas available in Hingham, only the radius around the MBTA Ferry Terminal at the Shipyard provides sufficient acreage that qualifies as “developable land” under the state law to satisfy the majority of Hingham’s minimum size district and minimum unit capacity</a:t>
            </a:r>
          </a:p>
          <a:p>
            <a:pPr marL="800100" lvl="1" indent="-342900">
              <a:buFont typeface="Arial" panose="020B0604020202020204" pitchFamily="34" charset="0"/>
              <a:buChar char="•"/>
            </a:pPr>
            <a:endParaRPr lang="en-US" sz="100" b="1" dirty="0">
              <a:solidFill>
                <a:srgbClr val="1F4E79"/>
              </a:solidFill>
            </a:endParaRPr>
          </a:p>
          <a:p>
            <a:pPr marL="800100" lvl="1" indent="-342900">
              <a:buFont typeface="Arial" panose="020B0604020202020204" pitchFamily="34" charset="0"/>
              <a:buChar char="•"/>
            </a:pPr>
            <a:endParaRPr lang="en-US" sz="100" b="1" dirty="0">
              <a:solidFill>
                <a:srgbClr val="1F4E79"/>
              </a:solidFill>
            </a:endParaRPr>
          </a:p>
        </p:txBody>
      </p:sp>
      <p:sp>
        <p:nvSpPr>
          <p:cNvPr id="13" name="TextBox 12">
            <a:extLst>
              <a:ext uri="{FF2B5EF4-FFF2-40B4-BE49-F238E27FC236}">
                <a16:creationId xmlns:a16="http://schemas.microsoft.com/office/drawing/2014/main" id="{ABF2FDFB-6A77-6348-4F89-EB1A5C461883}"/>
              </a:ext>
            </a:extLst>
          </p:cNvPr>
          <p:cNvSpPr txBox="1"/>
          <p:nvPr/>
        </p:nvSpPr>
        <p:spPr>
          <a:xfrm>
            <a:off x="400048" y="2783840"/>
            <a:ext cx="11363325" cy="3754874"/>
          </a:xfrm>
          <a:prstGeom prst="rect">
            <a:avLst/>
          </a:prstGeom>
          <a:noFill/>
          <a:ln>
            <a:noFill/>
          </a:ln>
        </p:spPr>
        <p:txBody>
          <a:bodyPr wrap="square" rtlCol="0">
            <a:spAutoFit/>
          </a:bodyPr>
          <a:lstStyle/>
          <a:p>
            <a:pPr>
              <a:spcAft>
                <a:spcPts val="300"/>
              </a:spcAft>
            </a:pPr>
            <a:r>
              <a:rPr lang="en-US" sz="2300" b="1" u="sng" dirty="0">
                <a:solidFill>
                  <a:srgbClr val="1F4E79"/>
                </a:solidFill>
              </a:rPr>
              <a:t>French Street </a:t>
            </a:r>
            <a:r>
              <a:rPr lang="en-US" sz="2300" b="1" u="sng" dirty="0" smtClean="0">
                <a:solidFill>
                  <a:srgbClr val="1F4E79"/>
                </a:solidFill>
              </a:rPr>
              <a:t>Parcels:</a:t>
            </a:r>
            <a:endParaRPr lang="en-US" sz="2300" b="1" dirty="0">
              <a:solidFill>
                <a:srgbClr val="1F4E79"/>
              </a:solidFill>
            </a:endParaRPr>
          </a:p>
          <a:p>
            <a:pPr marL="285750" indent="-285750">
              <a:spcAft>
                <a:spcPts val="300"/>
              </a:spcAft>
              <a:buFont typeface="Arial" panose="020B0604020202020204" pitchFamily="34" charset="0"/>
              <a:buChar char="•"/>
            </a:pPr>
            <a:r>
              <a:rPr lang="en-US" sz="2000" dirty="0">
                <a:solidFill>
                  <a:srgbClr val="1F4E79"/>
                </a:solidFill>
              </a:rPr>
              <a:t>Currently zoned residential</a:t>
            </a:r>
          </a:p>
          <a:p>
            <a:pPr marL="285750" indent="-285750">
              <a:spcAft>
                <a:spcPts val="300"/>
              </a:spcAft>
              <a:buFont typeface="Arial" panose="020B0604020202020204" pitchFamily="34" charset="0"/>
              <a:buChar char="•"/>
            </a:pPr>
            <a:r>
              <a:rPr lang="en-US" sz="2000" dirty="0">
                <a:solidFill>
                  <a:srgbClr val="1F4E79"/>
                </a:solidFill>
              </a:rPr>
              <a:t>Has a historic, nonconforming construction yard (industrial use) that is not compatible to the surrounding area</a:t>
            </a:r>
          </a:p>
          <a:p>
            <a:pPr marL="285750" indent="-285750">
              <a:spcAft>
                <a:spcPts val="300"/>
              </a:spcAft>
              <a:buFont typeface="Arial" panose="020B0604020202020204" pitchFamily="34" charset="0"/>
              <a:buChar char="•"/>
            </a:pPr>
            <a:r>
              <a:rPr lang="en-US" sz="2000" dirty="0">
                <a:solidFill>
                  <a:srgbClr val="1F4E79"/>
                </a:solidFill>
              </a:rPr>
              <a:t>A MBTA Communities project would be subject to all local regulations and the residential </a:t>
            </a:r>
            <a:r>
              <a:rPr lang="en-US" sz="2000" dirty="0" smtClean="0">
                <a:solidFill>
                  <a:srgbClr val="1F4E79"/>
                </a:solidFill>
              </a:rPr>
              <a:t>may </a:t>
            </a:r>
            <a:r>
              <a:rPr lang="en-US" sz="2000" dirty="0">
                <a:solidFill>
                  <a:srgbClr val="1F4E79"/>
                </a:solidFill>
              </a:rPr>
              <a:t>be less intrusive on the adjoining streets and homes then the current heavy truck traffic, and would be more environmentally friendly</a:t>
            </a:r>
          </a:p>
          <a:p>
            <a:pPr marL="285750" indent="-285750">
              <a:spcAft>
                <a:spcPts val="300"/>
              </a:spcAft>
              <a:buFont typeface="Arial" panose="020B0604020202020204" pitchFamily="34" charset="0"/>
              <a:buChar char="•"/>
            </a:pPr>
            <a:r>
              <a:rPr lang="en-US" sz="2000" dirty="0">
                <a:solidFill>
                  <a:srgbClr val="1F4E79"/>
                </a:solidFill>
              </a:rPr>
              <a:t>Abuts large areas of open </a:t>
            </a:r>
            <a:r>
              <a:rPr lang="en-US" sz="2000" dirty="0" smtClean="0">
                <a:solidFill>
                  <a:srgbClr val="1F4E79"/>
                </a:solidFill>
              </a:rPr>
              <a:t>space</a:t>
            </a:r>
          </a:p>
          <a:p>
            <a:pPr marL="285750" indent="-285750">
              <a:spcAft>
                <a:spcPts val="300"/>
              </a:spcAft>
              <a:buFont typeface="Arial" panose="020B0604020202020204" pitchFamily="34" charset="0"/>
              <a:buChar char="•"/>
            </a:pPr>
            <a:r>
              <a:rPr lang="en-US" sz="2000" dirty="0" smtClean="0">
                <a:solidFill>
                  <a:srgbClr val="1F4E79"/>
                </a:solidFill>
              </a:rPr>
              <a:t>Other </a:t>
            </a:r>
            <a:r>
              <a:rPr lang="en-US" sz="2000" dirty="0">
                <a:solidFill>
                  <a:srgbClr val="1F4E79"/>
                </a:solidFill>
              </a:rPr>
              <a:t>than the current owner’s home next door, the nearest single-family house would be more than 400’ from the project.</a:t>
            </a:r>
          </a:p>
          <a:p>
            <a:pPr marL="285750" indent="-285750">
              <a:spcAft>
                <a:spcPts val="300"/>
              </a:spcAft>
              <a:buFont typeface="Arial" panose="020B0604020202020204" pitchFamily="34" charset="0"/>
              <a:buChar char="•"/>
            </a:pPr>
            <a:r>
              <a:rPr lang="en-US" sz="2000" dirty="0">
                <a:solidFill>
                  <a:srgbClr val="1F4E79"/>
                </a:solidFill>
              </a:rPr>
              <a:t>Still within a reasonable distance (2-3 minute drive) from two transit stations</a:t>
            </a:r>
          </a:p>
        </p:txBody>
      </p:sp>
    </p:spTree>
    <p:extLst>
      <p:ext uri="{BB962C8B-B14F-4D97-AF65-F5344CB8AC3E}">
        <p14:creationId xmlns:p14="http://schemas.microsoft.com/office/powerpoint/2010/main" val="349575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137" y="432620"/>
            <a:ext cx="11424212" cy="1056212"/>
          </a:xfrm>
        </p:spPr>
        <p:txBody>
          <a:bodyPr>
            <a:normAutofit/>
          </a:bodyPr>
          <a:lstStyle/>
          <a:p>
            <a:r>
              <a:rPr lang="en-US" sz="4800" b="1" dirty="0" smtClean="0">
                <a:solidFill>
                  <a:srgbClr val="1F4E79"/>
                </a:solidFill>
                <a:latin typeface="Corbel" panose="020B0503020204020204" pitchFamily="34" charset="0"/>
              </a:rPr>
              <a:t>Dimensional Standards</a:t>
            </a:r>
            <a:endParaRPr lang="en-US" sz="4800" b="1" dirty="0">
              <a:solidFill>
                <a:srgbClr val="1F4E79"/>
              </a:solidFill>
              <a:latin typeface="Corbel" panose="020B0503020204020204" pitchFamily="34" charset="0"/>
            </a:endParaRPr>
          </a:p>
        </p:txBody>
      </p:sp>
      <p:sp>
        <p:nvSpPr>
          <p:cNvPr id="4" name="TextBox 3"/>
          <p:cNvSpPr txBox="1"/>
          <p:nvPr/>
        </p:nvSpPr>
        <p:spPr>
          <a:xfrm>
            <a:off x="486137" y="1265312"/>
            <a:ext cx="11138339" cy="5339923"/>
          </a:xfrm>
          <a:prstGeom prst="rect">
            <a:avLst/>
          </a:prstGeom>
          <a:noFill/>
        </p:spPr>
        <p:txBody>
          <a:bodyPr wrap="square" rtlCol="0">
            <a:spAutoFit/>
          </a:bodyPr>
          <a:lstStyle/>
          <a:p>
            <a:pPr>
              <a:spcBef>
                <a:spcPts val="600"/>
              </a:spcBef>
              <a:spcAft>
                <a:spcPts val="600"/>
              </a:spcAft>
            </a:pPr>
            <a:r>
              <a:rPr lang="en-US" sz="2400" b="1" dirty="0">
                <a:latin typeface="Calibri" panose="020F0502020204030204" pitchFamily="34" charset="0"/>
                <a:cs typeface="Calibri" panose="020F0502020204030204" pitchFamily="34" charset="0"/>
              </a:rPr>
              <a:t>	</a:t>
            </a:r>
          </a:p>
          <a:p>
            <a:pPr>
              <a:spcAft>
                <a:spcPts val="600"/>
              </a:spcAft>
            </a:pPr>
            <a:endParaRPr lang="en-US" sz="3200" dirty="0">
              <a:latin typeface="Calibri" panose="020F0502020204030204" pitchFamily="34" charset="0"/>
              <a:cs typeface="Calibri" panose="020F0502020204030204" pitchFamily="34" charset="0"/>
            </a:endParaRPr>
          </a:p>
          <a:p>
            <a:pPr>
              <a:spcAft>
                <a:spcPts val="600"/>
              </a:spcAft>
            </a:pPr>
            <a:endParaRPr lang="en-US" sz="3200" dirty="0">
              <a:latin typeface="Calibri" panose="020F0502020204030204" pitchFamily="34" charset="0"/>
              <a:cs typeface="Calibri" panose="020F0502020204030204" pitchFamily="34" charset="0"/>
            </a:endParaRPr>
          </a:p>
          <a:p>
            <a:pPr>
              <a:spcAft>
                <a:spcPts val="600"/>
              </a:spcAft>
            </a:pPr>
            <a:endParaRPr lang="en-US" sz="3200" dirty="0">
              <a:latin typeface="Calibri" panose="020F0502020204030204" pitchFamily="34" charset="0"/>
              <a:cs typeface="Calibri" panose="020F0502020204030204" pitchFamily="34" charset="0"/>
            </a:endParaRPr>
          </a:p>
          <a:p>
            <a:pPr>
              <a:spcAft>
                <a:spcPts val="600"/>
              </a:spcAft>
            </a:pPr>
            <a:endParaRPr lang="en-US" sz="3200" dirty="0">
              <a:latin typeface="Calibri" panose="020F0502020204030204" pitchFamily="34" charset="0"/>
              <a:cs typeface="Calibri" panose="020F0502020204030204" pitchFamily="34" charset="0"/>
            </a:endParaRPr>
          </a:p>
          <a:p>
            <a:pPr>
              <a:spcAft>
                <a:spcPts val="600"/>
              </a:spcAft>
            </a:pPr>
            <a:endParaRPr lang="en-US" sz="3200" dirty="0">
              <a:latin typeface="Calibri" panose="020F0502020204030204" pitchFamily="34" charset="0"/>
              <a:cs typeface="Calibri" panose="020F0502020204030204" pitchFamily="34" charset="0"/>
            </a:endParaRPr>
          </a:p>
          <a:p>
            <a:pPr>
              <a:spcAft>
                <a:spcPts val="600"/>
              </a:spcAft>
            </a:pPr>
            <a:endParaRPr lang="en-US" sz="2400" b="1" dirty="0" smtClean="0">
              <a:latin typeface="Calibri" panose="020F0502020204030204" pitchFamily="34" charset="0"/>
              <a:cs typeface="Calibri" panose="020F0502020204030204" pitchFamily="34" charset="0"/>
            </a:endParaRPr>
          </a:p>
          <a:p>
            <a:pPr algn="ctr">
              <a:spcAft>
                <a:spcPts val="600"/>
              </a:spcAft>
            </a:pPr>
            <a:r>
              <a:rPr lang="en-US" sz="2800" i="1" dirty="0" smtClean="0">
                <a:latin typeface="Calibri" panose="020F0502020204030204" pitchFamily="34" charset="0"/>
                <a:cs typeface="Calibri" panose="020F0502020204030204" pitchFamily="34" charset="0"/>
              </a:rPr>
              <a:t>Site Plan Approval </a:t>
            </a:r>
            <a:r>
              <a:rPr lang="en-US" sz="2800" i="1" u="sng" dirty="0" smtClean="0">
                <a:latin typeface="Calibri" panose="020F0502020204030204" pitchFamily="34" charset="0"/>
                <a:cs typeface="Calibri" panose="020F0502020204030204" pitchFamily="34" charset="0"/>
              </a:rPr>
              <a:t>requires</a:t>
            </a:r>
            <a:r>
              <a:rPr lang="en-US" sz="2800" i="1" dirty="0" smtClean="0">
                <a:latin typeface="Calibri" panose="020F0502020204030204" pitchFamily="34" charset="0"/>
                <a:cs typeface="Calibri" panose="020F0502020204030204" pitchFamily="34" charset="0"/>
              </a:rPr>
              <a:t> compliance with all </a:t>
            </a:r>
          </a:p>
          <a:p>
            <a:pPr algn="ctr">
              <a:spcAft>
                <a:spcPts val="600"/>
              </a:spcAft>
            </a:pPr>
            <a:r>
              <a:rPr lang="en-US" sz="2800" i="1" dirty="0" smtClean="0">
                <a:latin typeface="Calibri" panose="020F0502020204030204" pitchFamily="34" charset="0"/>
                <a:cs typeface="Calibri" panose="020F0502020204030204" pitchFamily="34" charset="0"/>
              </a:rPr>
              <a:t>dimensional, design, and performance standards. </a:t>
            </a:r>
            <a:endParaRPr lang="en-US" sz="2800" i="1" dirty="0">
              <a:latin typeface="Calibri" panose="020F0502020204030204" pitchFamily="34" charset="0"/>
              <a:cs typeface="Calibri" panose="020F0502020204030204" pitchFamily="34" charset="0"/>
            </a:endParaRPr>
          </a:p>
          <a:p>
            <a:pPr>
              <a:spcAft>
                <a:spcPts val="600"/>
              </a:spcAft>
            </a:pPr>
            <a:r>
              <a:rPr lang="en-US" sz="3200" dirty="0">
                <a:latin typeface="Calibri" panose="020F0502020204030204" pitchFamily="34" charset="0"/>
                <a:cs typeface="Calibri" panose="020F0502020204030204" pitchFamily="34"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537720880"/>
              </p:ext>
            </p:extLst>
          </p:nvPr>
        </p:nvGraphicFramePr>
        <p:xfrm>
          <a:off x="568960" y="1702945"/>
          <a:ext cx="10972798" cy="3017520"/>
        </p:xfrm>
        <a:graphic>
          <a:graphicData uri="http://schemas.openxmlformats.org/drawingml/2006/table">
            <a:tbl>
              <a:tblPr firstRow="1" firstCol="1" bandRow="1"/>
              <a:tblGrid>
                <a:gridCol w="1181776">
                  <a:extLst>
                    <a:ext uri="{9D8B030D-6E8A-4147-A177-3AD203B41FA5}">
                      <a16:colId xmlns:a16="http://schemas.microsoft.com/office/drawing/2014/main" val="1300201246"/>
                    </a:ext>
                  </a:extLst>
                </a:gridCol>
                <a:gridCol w="1261578">
                  <a:extLst>
                    <a:ext uri="{9D8B030D-6E8A-4147-A177-3AD203B41FA5}">
                      <a16:colId xmlns:a16="http://schemas.microsoft.com/office/drawing/2014/main" val="2527849587"/>
                    </a:ext>
                  </a:extLst>
                </a:gridCol>
                <a:gridCol w="1154785">
                  <a:extLst>
                    <a:ext uri="{9D8B030D-6E8A-4147-A177-3AD203B41FA5}">
                      <a16:colId xmlns:a16="http://schemas.microsoft.com/office/drawing/2014/main" val="1756504256"/>
                    </a:ext>
                  </a:extLst>
                </a:gridCol>
                <a:gridCol w="1121924">
                  <a:extLst>
                    <a:ext uri="{9D8B030D-6E8A-4147-A177-3AD203B41FA5}">
                      <a16:colId xmlns:a16="http://schemas.microsoft.com/office/drawing/2014/main" val="1627441106"/>
                    </a:ext>
                  </a:extLst>
                </a:gridCol>
                <a:gridCol w="1285049">
                  <a:extLst>
                    <a:ext uri="{9D8B030D-6E8A-4147-A177-3AD203B41FA5}">
                      <a16:colId xmlns:a16="http://schemas.microsoft.com/office/drawing/2014/main" val="3667940162"/>
                    </a:ext>
                  </a:extLst>
                </a:gridCol>
                <a:gridCol w="1378934">
                  <a:extLst>
                    <a:ext uri="{9D8B030D-6E8A-4147-A177-3AD203B41FA5}">
                      <a16:colId xmlns:a16="http://schemas.microsoft.com/office/drawing/2014/main" val="4130959182"/>
                    </a:ext>
                  </a:extLst>
                </a:gridCol>
                <a:gridCol w="1130140">
                  <a:extLst>
                    <a:ext uri="{9D8B030D-6E8A-4147-A177-3AD203B41FA5}">
                      <a16:colId xmlns:a16="http://schemas.microsoft.com/office/drawing/2014/main" val="3202994775"/>
                    </a:ext>
                  </a:extLst>
                </a:gridCol>
                <a:gridCol w="1128966">
                  <a:extLst>
                    <a:ext uri="{9D8B030D-6E8A-4147-A177-3AD203B41FA5}">
                      <a16:colId xmlns:a16="http://schemas.microsoft.com/office/drawing/2014/main" val="1738837031"/>
                    </a:ext>
                  </a:extLst>
                </a:gridCol>
                <a:gridCol w="1329646">
                  <a:extLst>
                    <a:ext uri="{9D8B030D-6E8A-4147-A177-3AD203B41FA5}">
                      <a16:colId xmlns:a16="http://schemas.microsoft.com/office/drawing/2014/main" val="3673573281"/>
                    </a:ext>
                  </a:extLst>
                </a:gridCol>
              </a:tblGrid>
              <a:tr h="182245">
                <a:tc gridSpan="2">
                  <a:txBody>
                    <a:bodyPr/>
                    <a:lstStyle/>
                    <a:p>
                      <a:pPr algn="ctr">
                        <a:spcBef>
                          <a:spcPts val="0"/>
                        </a:spcBef>
                        <a:spcAft>
                          <a:spcPts val="0"/>
                        </a:spcAft>
                      </a:pPr>
                      <a:r>
                        <a:rPr lang="en-US" sz="1800">
                          <a:effectLst/>
                          <a:latin typeface="+mj-lt"/>
                          <a:cs typeface="Times New Roman" panose="02020603050405020304" pitchFamily="18" charset="0"/>
                        </a:rPr>
                        <a:t>Minimum </a:t>
                      </a:r>
                    </a:p>
                    <a:p>
                      <a:pPr algn="ctr">
                        <a:spcBef>
                          <a:spcPts val="0"/>
                        </a:spcBef>
                        <a:spcAft>
                          <a:spcPts val="0"/>
                        </a:spcAft>
                      </a:pPr>
                      <a:r>
                        <a:rPr lang="en-US" sz="1800">
                          <a:effectLst/>
                          <a:latin typeface="+mj-lt"/>
                          <a:cs typeface="Times New Roman" panose="02020603050405020304" pitchFamily="18" charset="0"/>
                        </a:rPr>
                        <a:t>Lot 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Bef>
                          <a:spcPts val="0"/>
                        </a:spcBef>
                        <a:spcAft>
                          <a:spcPts val="0"/>
                        </a:spcAft>
                      </a:pPr>
                      <a:r>
                        <a:rPr lang="en-US" sz="1800">
                          <a:effectLst/>
                          <a:latin typeface="+mj-lt"/>
                          <a:cs typeface="Times New Roman" panose="02020603050405020304" pitchFamily="18" charset="0"/>
                        </a:rPr>
                        <a:t>Maximum </a:t>
                      </a:r>
                    </a:p>
                    <a:p>
                      <a:pPr algn="ctr">
                        <a:spcBef>
                          <a:spcPts val="0"/>
                        </a:spcBef>
                        <a:spcAft>
                          <a:spcPts val="0"/>
                        </a:spcAft>
                      </a:pPr>
                      <a:r>
                        <a:rPr lang="en-US" sz="1800">
                          <a:effectLst/>
                          <a:latin typeface="+mj-lt"/>
                          <a:cs typeface="Times New Roman" panose="02020603050405020304" pitchFamily="18" charset="0"/>
                        </a:rPr>
                        <a:t>Height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spcBef>
                          <a:spcPts val="0"/>
                        </a:spcBef>
                        <a:spcAft>
                          <a:spcPts val="0"/>
                        </a:spcAft>
                      </a:pPr>
                      <a:r>
                        <a:rPr lang="en-US" sz="1800">
                          <a:effectLst/>
                          <a:latin typeface="+mj-lt"/>
                          <a:cs typeface="Times New Roman" panose="02020603050405020304" pitchFamily="18" charset="0"/>
                        </a:rPr>
                        <a:t>Floor Area</a:t>
                      </a:r>
                    </a:p>
                    <a:p>
                      <a:pPr algn="ctr">
                        <a:spcBef>
                          <a:spcPts val="0"/>
                        </a:spcBef>
                        <a:spcAft>
                          <a:spcPts val="0"/>
                        </a:spcAft>
                      </a:pPr>
                      <a:r>
                        <a:rPr lang="en-US" sz="1800">
                          <a:effectLst/>
                          <a:latin typeface="+mj-lt"/>
                          <a:cs typeface="Times New Roman" panose="02020603050405020304" pitchFamily="18" charset="0"/>
                        </a:rPr>
                        <a:t>Ratio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Maximum</a:t>
                      </a:r>
                    </a:p>
                    <a:p>
                      <a:pPr algn="ctr">
                        <a:spcBef>
                          <a:spcPts val="0"/>
                        </a:spcBef>
                        <a:spcAft>
                          <a:spcPts val="0"/>
                        </a:spcAft>
                      </a:pPr>
                      <a:r>
                        <a:rPr lang="en-US" sz="1800">
                          <a:effectLst/>
                          <a:latin typeface="+mj-lt"/>
                          <a:cs typeface="Times New Roman" panose="02020603050405020304" pitchFamily="18" charset="0"/>
                        </a:rPr>
                        <a:t>Density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0"/>
                        </a:spcBef>
                        <a:spcAft>
                          <a:spcPts val="0"/>
                        </a:spcAft>
                      </a:pPr>
                      <a:r>
                        <a:rPr lang="en-US" sz="1800">
                          <a:effectLst/>
                          <a:latin typeface="+mj-lt"/>
                          <a:cs typeface="Times New Roman" panose="02020603050405020304" pitchFamily="18" charset="0"/>
                        </a:rPr>
                        <a:t>Minimum </a:t>
                      </a:r>
                    </a:p>
                    <a:p>
                      <a:pPr algn="ctr">
                        <a:spcBef>
                          <a:spcPts val="0"/>
                        </a:spcBef>
                        <a:spcAft>
                          <a:spcPts val="0"/>
                        </a:spcAft>
                      </a:pPr>
                      <a:r>
                        <a:rPr lang="en-US" sz="1800">
                          <a:effectLst/>
                          <a:latin typeface="+mj-lt"/>
                          <a:cs typeface="Times New Roman" panose="02020603050405020304" pitchFamily="18" charset="0"/>
                        </a:rPr>
                        <a:t>Yard Dimensions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3711195"/>
                  </a:ext>
                </a:extLst>
              </a:tr>
              <a:tr h="0">
                <a:tc>
                  <a:txBody>
                    <a:bodyPr/>
                    <a:lstStyle/>
                    <a:p>
                      <a:pPr marL="0" algn="just">
                        <a:spcBef>
                          <a:spcPts val="0"/>
                        </a:spcBef>
                        <a:spcAft>
                          <a:spcPts val="0"/>
                        </a:spcAft>
                      </a:pPr>
                      <a:r>
                        <a:rPr lang="en-US" sz="1800">
                          <a:effectLst/>
                          <a:latin typeface="+mj-lt"/>
                          <a:cs typeface="Times New Roman" panose="02020603050405020304" pitchFamily="18" charset="0"/>
                        </a:rPr>
                        <a:t>Area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spcBef>
                          <a:spcPts val="0"/>
                        </a:spcBef>
                        <a:spcAft>
                          <a:spcPts val="0"/>
                        </a:spcAft>
                      </a:pPr>
                      <a:r>
                        <a:rPr lang="en-US" sz="1800">
                          <a:effectLst/>
                          <a:latin typeface="+mj-lt"/>
                          <a:cs typeface="Times New Roman" panose="02020603050405020304" pitchFamily="18" charset="0"/>
                        </a:rPr>
                        <a:t>Frontage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spcBef>
                          <a:spcPts val="0"/>
                        </a:spcBef>
                        <a:spcAft>
                          <a:spcPts val="0"/>
                        </a:spcAft>
                      </a:pPr>
                      <a:r>
                        <a:rPr lang="en-US" sz="1800">
                          <a:effectLst/>
                          <a:latin typeface="+mj-lt"/>
                          <a:cs typeface="Times New Roman" panose="02020603050405020304" pitchFamily="18" charset="0"/>
                        </a:rPr>
                        <a:t>Feet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spcBef>
                          <a:spcPts val="0"/>
                        </a:spcBef>
                        <a:spcAft>
                          <a:spcPts val="0"/>
                        </a:spcAft>
                      </a:pPr>
                      <a:r>
                        <a:rPr lang="en-US" sz="1800">
                          <a:effectLst/>
                          <a:latin typeface="+mj-lt"/>
                          <a:cs typeface="Times New Roman" panose="02020603050405020304" pitchFamily="18" charset="0"/>
                        </a:rPr>
                        <a:t>Stories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algn="ctr">
                        <a:spcBef>
                          <a:spcPts val="0"/>
                        </a:spcBef>
                        <a:spcAft>
                          <a:spcPts val="0"/>
                        </a:spcAft>
                      </a:pPr>
                      <a:r>
                        <a:rPr lang="en-US" sz="1800">
                          <a:effectLst/>
                          <a:latin typeface="+mj-lt"/>
                          <a:cs typeface="Times New Roman" panose="02020603050405020304" pitchFamily="18" charset="0"/>
                        </a:rPr>
                        <a:t>Units/Acre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Front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Side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Rear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40917"/>
                  </a:ext>
                </a:extLst>
              </a:tr>
              <a:tr h="0">
                <a:tc gridSpan="9">
                  <a:txBody>
                    <a:bodyPr/>
                    <a:lstStyle/>
                    <a:p>
                      <a:pPr marL="0" algn="just">
                        <a:spcBef>
                          <a:spcPts val="0"/>
                        </a:spcBef>
                        <a:spcAft>
                          <a:spcPts val="0"/>
                        </a:spcAft>
                      </a:pPr>
                      <a:r>
                        <a:rPr lang="en-US" sz="1800" dirty="0">
                          <a:effectLst/>
                          <a:latin typeface="+mj-lt"/>
                          <a:cs typeface="Times New Roman" panose="02020603050405020304" pitchFamily="18" charset="0"/>
                        </a:rPr>
                        <a:t>Sub-district </a:t>
                      </a:r>
                      <a:r>
                        <a:rPr lang="en-US" sz="1800" dirty="0" smtClean="0">
                          <a:effectLst/>
                          <a:latin typeface="+mj-lt"/>
                          <a:cs typeface="Times New Roman" panose="02020603050405020304" pitchFamily="18" charset="0"/>
                        </a:rPr>
                        <a:t>1 (Avalon II and </a:t>
                      </a:r>
                      <a:r>
                        <a:rPr lang="en-US" sz="1800" dirty="0" err="1" smtClean="0">
                          <a:effectLst/>
                          <a:latin typeface="+mj-lt"/>
                          <a:cs typeface="Times New Roman" panose="02020603050405020304" pitchFamily="18" charset="0"/>
                        </a:rPr>
                        <a:t>Hewitts</a:t>
                      </a:r>
                      <a:r>
                        <a:rPr lang="en-US" sz="1800" dirty="0" smtClean="0">
                          <a:effectLst/>
                          <a:latin typeface="+mj-lt"/>
                          <a:cs typeface="Times New Roman" panose="02020603050405020304" pitchFamily="18" charset="0"/>
                        </a:rPr>
                        <a:t> Landing)</a:t>
                      </a:r>
                      <a:endParaRPr lang="en-US" sz="1800" dirty="0">
                        <a:effectLst/>
                        <a:latin typeface="+mj-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5321966"/>
                  </a:ext>
                </a:extLst>
              </a:tr>
              <a:tr h="0">
                <a:tc>
                  <a:txBody>
                    <a:bodyPr/>
                    <a:lstStyle/>
                    <a:p>
                      <a:pPr algn="ctr">
                        <a:spcBef>
                          <a:spcPts val="0"/>
                        </a:spcBef>
                        <a:spcAft>
                          <a:spcPts val="0"/>
                        </a:spcAft>
                      </a:pPr>
                      <a:r>
                        <a:rPr lang="en-US" sz="1800">
                          <a:effectLst/>
                          <a:latin typeface="+mj-lt"/>
                          <a:cs typeface="Times New Roman" panose="02020603050405020304" pitchFamily="18" charset="0"/>
                        </a:rPr>
                        <a:t>3 acres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528552"/>
                  </a:ext>
                </a:extLst>
              </a:tr>
              <a:tr h="0">
                <a:tc gridSpan="9">
                  <a:txBody>
                    <a:bodyPr/>
                    <a:lstStyle/>
                    <a:p>
                      <a:pPr marL="0" algn="just">
                        <a:spcBef>
                          <a:spcPts val="0"/>
                        </a:spcBef>
                        <a:spcAft>
                          <a:spcPts val="0"/>
                        </a:spcAft>
                      </a:pPr>
                      <a:r>
                        <a:rPr lang="en-US" sz="1800" dirty="0">
                          <a:effectLst/>
                          <a:latin typeface="+mj-lt"/>
                          <a:cs typeface="Times New Roman" panose="02020603050405020304" pitchFamily="18" charset="0"/>
                        </a:rPr>
                        <a:t>Sub-district </a:t>
                      </a:r>
                      <a:r>
                        <a:rPr lang="en-US" sz="1800" dirty="0" smtClean="0">
                          <a:effectLst/>
                          <a:latin typeface="+mj-lt"/>
                          <a:cs typeface="Times New Roman" panose="02020603050405020304" pitchFamily="18" charset="0"/>
                        </a:rPr>
                        <a:t>2</a:t>
                      </a:r>
                      <a:r>
                        <a:rPr lang="en-US" sz="1800" baseline="0" dirty="0" smtClean="0">
                          <a:effectLst/>
                          <a:latin typeface="+mj-lt"/>
                          <a:cs typeface="Times New Roman" panose="02020603050405020304" pitchFamily="18" charset="0"/>
                        </a:rPr>
                        <a:t> (Avalon Multifamily)</a:t>
                      </a:r>
                      <a:endParaRPr lang="en-US" sz="1800" baseline="0" dirty="0">
                        <a:effectLst/>
                        <a:latin typeface="+mj-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9052005"/>
                  </a:ext>
                </a:extLst>
              </a:tr>
              <a:tr h="0">
                <a:tc>
                  <a:txBody>
                    <a:bodyPr/>
                    <a:lstStyle/>
                    <a:p>
                      <a:pPr algn="ctr">
                        <a:spcBef>
                          <a:spcPts val="0"/>
                        </a:spcBef>
                        <a:spcAft>
                          <a:spcPts val="0"/>
                        </a:spcAft>
                      </a:pPr>
                      <a:r>
                        <a:rPr lang="en-US" sz="1800">
                          <a:effectLst/>
                          <a:latin typeface="+mj-lt"/>
                          <a:cs typeface="Times New Roman" panose="02020603050405020304" pitchFamily="18" charset="0"/>
                        </a:rPr>
                        <a:t>2.5 acres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dirty="0">
                          <a:effectLst/>
                          <a:latin typeface="+mj-lt"/>
                          <a:cs typeface="Times New Roman" panose="02020603050405020304" pitchFamily="18" charset="0"/>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945431"/>
                  </a:ext>
                </a:extLst>
              </a:tr>
              <a:tr h="0">
                <a:tc gridSpan="9">
                  <a:txBody>
                    <a:bodyPr/>
                    <a:lstStyle/>
                    <a:p>
                      <a:pPr marL="0" algn="just">
                        <a:spcBef>
                          <a:spcPts val="0"/>
                        </a:spcBef>
                        <a:spcAft>
                          <a:spcPts val="0"/>
                        </a:spcAft>
                      </a:pPr>
                      <a:r>
                        <a:rPr lang="en-US" sz="1800" kern="1200" dirty="0" smtClean="0">
                          <a:solidFill>
                            <a:schemeClr val="tx1"/>
                          </a:solidFill>
                          <a:effectLst/>
                          <a:latin typeface="+mn-lt"/>
                          <a:ea typeface="+mn-ea"/>
                          <a:cs typeface="Times New Roman" panose="02020603050405020304" pitchFamily="18" charset="0"/>
                        </a:rPr>
                        <a:t>Sub-district 3</a:t>
                      </a:r>
                      <a:r>
                        <a:rPr lang="en-US" sz="1800" kern="1200" baseline="30000" dirty="0" smtClean="0">
                          <a:solidFill>
                            <a:schemeClr val="tx1"/>
                          </a:solidFill>
                          <a:effectLst/>
                          <a:latin typeface="+mn-lt"/>
                          <a:ea typeface="+mn-ea"/>
                          <a:cs typeface="Times New Roman" panose="02020603050405020304" pitchFamily="18" charset="0"/>
                        </a:rPr>
                        <a:t> </a:t>
                      </a:r>
                      <a:r>
                        <a:rPr lang="en-US" sz="1800" kern="1200" baseline="0" dirty="0" smtClean="0">
                          <a:solidFill>
                            <a:schemeClr val="tx1"/>
                          </a:solidFill>
                          <a:effectLst/>
                          <a:latin typeface="+mn-lt"/>
                          <a:ea typeface="+mn-ea"/>
                          <a:cs typeface="Times New Roman" panose="02020603050405020304" pitchFamily="18" charset="0"/>
                        </a:rPr>
                        <a:t>(The Cove and French Street Contractors Yard)</a:t>
                      </a:r>
                      <a:endParaRPr lang="en-US" sz="1800" kern="12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9056533"/>
                  </a:ext>
                </a:extLst>
              </a:tr>
              <a:tr h="0">
                <a:tc>
                  <a:txBody>
                    <a:bodyPr/>
                    <a:lstStyle/>
                    <a:p>
                      <a:pPr algn="ctr">
                        <a:spcBef>
                          <a:spcPts val="0"/>
                        </a:spcBef>
                        <a:spcAft>
                          <a:spcPts val="0"/>
                        </a:spcAft>
                      </a:pPr>
                      <a:r>
                        <a:rPr lang="en-US" sz="1800">
                          <a:effectLst/>
                          <a:latin typeface="+mj-lt"/>
                          <a:cs typeface="Times New Roman" panose="02020603050405020304" pitchFamily="18" charset="0"/>
                        </a:rPr>
                        <a:t>5 acres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512571"/>
                  </a:ext>
                </a:extLst>
              </a:tr>
              <a:tr h="0">
                <a:tc gridSpan="9">
                  <a:txBody>
                    <a:bodyPr/>
                    <a:lstStyle/>
                    <a:p>
                      <a:pPr marL="0" algn="just">
                        <a:spcBef>
                          <a:spcPts val="0"/>
                        </a:spcBef>
                        <a:spcAft>
                          <a:spcPts val="0"/>
                        </a:spcAft>
                      </a:pPr>
                      <a:r>
                        <a:rPr lang="en-US" sz="1800" dirty="0">
                          <a:effectLst/>
                          <a:latin typeface="+mj-lt"/>
                          <a:cs typeface="Times New Roman" panose="02020603050405020304" pitchFamily="18" charset="0"/>
                        </a:rPr>
                        <a:t>Sub-district </a:t>
                      </a:r>
                      <a:r>
                        <a:rPr lang="en-US" sz="1800" dirty="0" smtClean="0">
                          <a:effectLst/>
                          <a:latin typeface="+mj-lt"/>
                          <a:cs typeface="Times New Roman" panose="02020603050405020304" pitchFamily="18" charset="0"/>
                        </a:rPr>
                        <a:t>4</a:t>
                      </a:r>
                      <a:r>
                        <a:rPr lang="en-US" sz="1800" baseline="30000" dirty="0" smtClean="0">
                          <a:effectLst/>
                          <a:latin typeface="+mj-lt"/>
                          <a:cs typeface="Times New Roman" panose="02020603050405020304" pitchFamily="18" charset="0"/>
                        </a:rPr>
                        <a:t> </a:t>
                      </a:r>
                      <a:r>
                        <a:rPr lang="en-US" sz="1800" baseline="0" dirty="0" smtClean="0">
                          <a:effectLst/>
                          <a:latin typeface="+mj-lt"/>
                          <a:cs typeface="Times New Roman" panose="02020603050405020304" pitchFamily="18" charset="0"/>
                        </a:rPr>
                        <a:t>(Avalon Townhomes )</a:t>
                      </a:r>
                      <a:endParaRPr lang="en-US" sz="1800" dirty="0">
                        <a:effectLst/>
                        <a:latin typeface="+mj-lt"/>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4371013"/>
                  </a:ext>
                </a:extLst>
              </a:tr>
              <a:tr h="0">
                <a:tc>
                  <a:txBody>
                    <a:bodyPr/>
                    <a:lstStyle/>
                    <a:p>
                      <a:pPr algn="ctr">
                        <a:spcBef>
                          <a:spcPts val="0"/>
                        </a:spcBef>
                        <a:spcAft>
                          <a:spcPts val="0"/>
                        </a:spcAft>
                      </a:pPr>
                      <a:r>
                        <a:rPr lang="en-US" sz="1800">
                          <a:effectLst/>
                          <a:latin typeface="+mj-lt"/>
                          <a:cs typeface="Times New Roman" panose="02020603050405020304" pitchFamily="18" charset="0"/>
                        </a:rPr>
                        <a:t>2 acres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en-US" sz="1800">
                          <a:effectLst/>
                          <a:latin typeface="+mj-lt"/>
                          <a:cs typeface="Times New Roman" panose="02020603050405020304" pitchFamily="18" charset="0"/>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a:effectLst/>
                          <a:latin typeface="+mj-lt"/>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374038"/>
                  </a:ext>
                </a:extLst>
              </a:tr>
            </a:tbl>
          </a:graphicData>
        </a:graphic>
      </p:graphicFrame>
    </p:spTree>
    <p:extLst>
      <p:ext uri="{BB962C8B-B14F-4D97-AF65-F5344CB8AC3E}">
        <p14:creationId xmlns:p14="http://schemas.microsoft.com/office/powerpoint/2010/main" val="2255600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74C0D91-E3A3-5675-001C-4DC473144F3A}"/>
              </a:ext>
            </a:extLst>
          </p:cNvPr>
          <p:cNvSpPr txBox="1">
            <a:spLocks/>
          </p:cNvSpPr>
          <p:nvPr/>
        </p:nvSpPr>
        <p:spPr>
          <a:xfrm>
            <a:off x="3383280" y="233860"/>
            <a:ext cx="8442960" cy="7820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1800" b="1" dirty="0">
                <a:solidFill>
                  <a:prstClr val="black"/>
                </a:solidFill>
                <a:latin typeface="Calibri Light" panose="020F0302020204030204"/>
              </a:rPr>
              <a:t>Unlike Chapter 40B Project (such as </a:t>
            </a:r>
            <a:r>
              <a:rPr lang="en-US" sz="1800" b="1" dirty="0" err="1" smtClean="0">
                <a:solidFill>
                  <a:prstClr val="black"/>
                </a:solidFill>
                <a:latin typeface="Calibri Light" panose="020F0302020204030204"/>
              </a:rPr>
              <a:t>Riverstone</a:t>
            </a:r>
            <a:r>
              <a:rPr lang="en-US" sz="1800" b="1" dirty="0" smtClean="0">
                <a:solidFill>
                  <a:prstClr val="black"/>
                </a:solidFill>
                <a:latin typeface="Calibri Light" panose="020F0302020204030204"/>
              </a:rPr>
              <a:t>), </a:t>
            </a:r>
            <a:endParaRPr lang="en-US" sz="1800" b="1" dirty="0">
              <a:solidFill>
                <a:prstClr val="black"/>
              </a:solidFill>
              <a:latin typeface="Calibri Light" panose="020F0302020204030204"/>
            </a:endParaRPr>
          </a:p>
          <a:p>
            <a:pPr algn="ctr"/>
            <a:r>
              <a:rPr lang="en-US" sz="1800" b="1" dirty="0">
                <a:solidFill>
                  <a:srgbClr val="C00000"/>
                </a:solidFill>
                <a:latin typeface="Calibri Light" panose="020F0302020204030204"/>
              </a:rPr>
              <a:t>MBTA Community Zoning Projects must comply with </a:t>
            </a:r>
            <a:r>
              <a:rPr lang="en-US" sz="1800" b="1" u="sng" dirty="0">
                <a:solidFill>
                  <a:srgbClr val="C00000"/>
                </a:solidFill>
                <a:latin typeface="Calibri Light" panose="020F0302020204030204"/>
              </a:rPr>
              <a:t>ALL</a:t>
            </a:r>
            <a:r>
              <a:rPr lang="en-US" sz="1800" b="1" dirty="0">
                <a:solidFill>
                  <a:srgbClr val="C00000"/>
                </a:solidFill>
                <a:latin typeface="Calibri Light" panose="020F0302020204030204"/>
              </a:rPr>
              <a:t> local land use regulations.</a:t>
            </a:r>
            <a:endParaRPr lang="en-US" dirty="0">
              <a:solidFill>
                <a:srgbClr val="C00000"/>
              </a:solidFill>
            </a:endParaRPr>
          </a:p>
        </p:txBody>
      </p:sp>
      <p:graphicFrame>
        <p:nvGraphicFramePr>
          <p:cNvPr id="8" name="Table 7">
            <a:extLst>
              <a:ext uri="{FF2B5EF4-FFF2-40B4-BE49-F238E27FC236}">
                <a16:creationId xmlns:a16="http://schemas.microsoft.com/office/drawing/2014/main" id="{69B83B79-C000-834D-CD3D-956D61D0B63C}"/>
              </a:ext>
            </a:extLst>
          </p:cNvPr>
          <p:cNvGraphicFramePr>
            <a:graphicFrameLocks noGrp="1"/>
          </p:cNvGraphicFramePr>
          <p:nvPr>
            <p:extLst>
              <p:ext uri="{D42A27DB-BD31-4B8C-83A1-F6EECF244321}">
                <p14:modId xmlns:p14="http://schemas.microsoft.com/office/powerpoint/2010/main" val="1231241124"/>
              </p:ext>
            </p:extLst>
          </p:nvPr>
        </p:nvGraphicFramePr>
        <p:xfrm>
          <a:off x="3383280" y="937969"/>
          <a:ext cx="8442960" cy="5547360"/>
        </p:xfrm>
        <a:graphic>
          <a:graphicData uri="http://schemas.openxmlformats.org/drawingml/2006/table">
            <a:tbl>
              <a:tblPr firstRow="1" bandRow="1"/>
              <a:tblGrid>
                <a:gridCol w="2610166">
                  <a:extLst>
                    <a:ext uri="{9D8B030D-6E8A-4147-A177-3AD203B41FA5}">
                      <a16:colId xmlns:a16="http://schemas.microsoft.com/office/drawing/2014/main" val="2581056065"/>
                    </a:ext>
                  </a:extLst>
                </a:gridCol>
                <a:gridCol w="3018474">
                  <a:extLst>
                    <a:ext uri="{9D8B030D-6E8A-4147-A177-3AD203B41FA5}">
                      <a16:colId xmlns:a16="http://schemas.microsoft.com/office/drawing/2014/main" val="1153538609"/>
                    </a:ext>
                  </a:extLst>
                </a:gridCol>
                <a:gridCol w="2814320">
                  <a:extLst>
                    <a:ext uri="{9D8B030D-6E8A-4147-A177-3AD203B41FA5}">
                      <a16:colId xmlns:a16="http://schemas.microsoft.com/office/drawing/2014/main" val="1211114372"/>
                    </a:ext>
                  </a:extLst>
                </a:gridCol>
              </a:tblGrid>
              <a:tr h="53838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700" dirty="0">
                          <a:solidFill>
                            <a:schemeClr val="tx1"/>
                          </a:solidFill>
                          <a:latin typeface="Calibri" panose="020F0502020204030204" pitchFamily="34" charset="0"/>
                          <a:cs typeface="Calibri" panose="020F0502020204030204" pitchFamily="34" charset="0"/>
                        </a:rPr>
                        <a:t>LOCAL REGULATION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700" dirty="0">
                          <a:solidFill>
                            <a:schemeClr val="tx1"/>
                          </a:solidFill>
                          <a:latin typeface="Calibri" panose="020F0502020204030204" pitchFamily="34" charset="0"/>
                          <a:cs typeface="Calibri" panose="020F0502020204030204" pitchFamily="34" charset="0"/>
                        </a:rPr>
                        <a:t>40B PROJECT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700" dirty="0">
                          <a:solidFill>
                            <a:schemeClr val="tx1"/>
                          </a:solidFill>
                          <a:latin typeface="Calibri" panose="020F0502020204030204" pitchFamily="34" charset="0"/>
                          <a:cs typeface="Calibri" panose="020F0502020204030204" pitchFamily="34" charset="0"/>
                        </a:rPr>
                        <a:t>MBTA COMMUNITY HOUSING 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3338480"/>
                  </a:ext>
                </a:extLst>
              </a:tr>
              <a:tr h="10757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cs typeface="Calibri" panose="020F0502020204030204" pitchFamily="34" charset="0"/>
                        </a:rPr>
                        <a:t>Hingham Zoning By-Law</a:t>
                      </a: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Dimensional requirements, including lot size, setbacks</a:t>
                      </a:r>
                    </a:p>
                    <a:p>
                      <a:pPr marL="285750" indent="-285750">
                        <a:buFont typeface="Arial" panose="020B0604020202020204" pitchFamily="34" charset="0"/>
                        <a:buChar char="•"/>
                      </a:pPr>
                      <a:r>
                        <a:rPr lang="en-US" sz="1700" dirty="0">
                          <a:latin typeface="Calibri" panose="020F0502020204030204" pitchFamily="34" charset="0"/>
                          <a:cs typeface="Calibri" panose="020F0502020204030204" pitchFamily="34" charset="0"/>
                        </a:rPr>
                        <a:t>Full Site Plan </a:t>
                      </a:r>
                      <a:r>
                        <a:rPr lang="en-US" sz="1700" dirty="0" smtClean="0">
                          <a:latin typeface="Calibri" panose="020F0502020204030204" pitchFamily="34" charset="0"/>
                          <a:cs typeface="Calibri" panose="020F0502020204030204" pitchFamily="34" charset="0"/>
                        </a:rPr>
                        <a:t>Review</a:t>
                      </a:r>
                      <a:endParaRPr lang="en-US" sz="17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cs typeface="Calibri" panose="020F0502020204030204" pitchFamily="34" charset="0"/>
                        </a:rPr>
                        <a:t>May override all applicable local zoning. Site Plan Review by the Planning Board is not permitted. ZBA has burden to show why any local </a:t>
                      </a:r>
                      <a:r>
                        <a:rPr lang="en-US" sz="1700" dirty="0" smtClean="0">
                          <a:latin typeface="Calibri" panose="020F0502020204030204" pitchFamily="34" charset="0"/>
                          <a:cs typeface="Calibri" panose="020F0502020204030204" pitchFamily="34" charset="0"/>
                        </a:rPr>
                        <a:t>rule </a:t>
                      </a:r>
                      <a:r>
                        <a:rPr lang="en-US" sz="1700" dirty="0">
                          <a:latin typeface="Calibri" panose="020F0502020204030204" pitchFamily="34" charset="0"/>
                          <a:cs typeface="Calibri" panose="020F0502020204030204" pitchFamily="34" charset="0"/>
                        </a:rPr>
                        <a:t>should be </a:t>
                      </a:r>
                      <a:r>
                        <a:rPr lang="en-US" sz="1700" dirty="0" smtClean="0">
                          <a:latin typeface="Calibri" panose="020F0502020204030204" pitchFamily="34" charset="0"/>
                          <a:cs typeface="Calibri" panose="020F0502020204030204" pitchFamily="34" charset="0"/>
                        </a:rPr>
                        <a:t>complied</a:t>
                      </a:r>
                      <a:r>
                        <a:rPr lang="en-US" sz="1700" baseline="0" dirty="0" smtClean="0">
                          <a:latin typeface="Calibri" panose="020F0502020204030204" pitchFamily="34" charset="0"/>
                          <a:cs typeface="Calibri" panose="020F0502020204030204" pitchFamily="34" charset="0"/>
                        </a:rPr>
                        <a:t> with.</a:t>
                      </a:r>
                      <a:endParaRPr lang="en-US" sz="17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u="sng" dirty="0">
                          <a:latin typeface="Calibri" panose="020F0502020204030204" pitchFamily="34" charset="0"/>
                          <a:cs typeface="Calibri" panose="020F0502020204030204" pitchFamily="34" charset="0"/>
                        </a:rPr>
                        <a:t>Must comply </a:t>
                      </a:r>
                      <a:r>
                        <a:rPr lang="en-US" sz="1700" dirty="0">
                          <a:latin typeface="Calibri" panose="020F0502020204030204" pitchFamily="34" charset="0"/>
                          <a:cs typeface="Calibri" panose="020F0502020204030204" pitchFamily="34" charset="0"/>
                        </a:rPr>
                        <a:t>with Hingham Zoning By-Law, including full site plan review by the Planning Board.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42442203"/>
                  </a:ext>
                </a:extLst>
              </a:tr>
              <a:tr h="10757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cs typeface="Calibri" panose="020F0502020204030204" pitchFamily="34" charset="0"/>
                        </a:rPr>
                        <a:t>Hingham Wetlands By-Law </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and </a:t>
                      </a:r>
                      <a:r>
                        <a:rPr lang="en-US" sz="1700" dirty="0">
                          <a:latin typeface="Calibri" panose="020F0502020204030204" pitchFamily="34" charset="0"/>
                          <a:cs typeface="Calibri" panose="020F0502020204030204" pitchFamily="34" charset="0"/>
                        </a:rPr>
                        <a:t>Wetland Regulations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cs typeface="Calibri" panose="020F0502020204030204" pitchFamily="34" charset="0"/>
                        </a:rPr>
                        <a:t>May override all local wetland regulations. No local review by the Conservation Commission. ZBA has burden to show why any local regs should be complied with.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u="sng" dirty="0">
                          <a:latin typeface="Calibri" panose="020F0502020204030204" pitchFamily="34" charset="0"/>
                          <a:cs typeface="Calibri" panose="020F0502020204030204" pitchFamily="34" charset="0"/>
                        </a:rPr>
                        <a:t>Must comply</a:t>
                      </a:r>
                      <a:r>
                        <a:rPr lang="en-US" sz="1700" u="none" dirty="0">
                          <a:latin typeface="Calibri" panose="020F0502020204030204" pitchFamily="34" charset="0"/>
                          <a:cs typeface="Calibri" panose="020F0502020204030204" pitchFamily="34" charset="0"/>
                        </a:rPr>
                        <a:t> with all Hingham local wetland regulations. Full review by the Conservation Commission.</a:t>
                      </a:r>
                      <a:endParaRPr lang="en-US" sz="1700" u="sng"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863209"/>
                  </a:ext>
                </a:extLst>
              </a:tr>
              <a:tr h="14259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cs typeface="Calibri" panose="020F0502020204030204" pitchFamily="34" charset="0"/>
                        </a:rPr>
                        <a:t>Hingham Board of Health Regulations (including septic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700" dirty="0">
                          <a:latin typeface="Calibri" panose="020F0502020204030204" pitchFamily="34" charset="0"/>
                          <a:cs typeface="Calibri" panose="020F0502020204030204" pitchFamily="34" charset="0"/>
                        </a:rPr>
                        <a:t>May override all local septic regulations. No local review by the BOH. ZBA has burden to show why any local regs should be complied 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u="sng" dirty="0">
                          <a:latin typeface="Calibri" panose="020F0502020204030204" pitchFamily="34" charset="0"/>
                          <a:cs typeface="Calibri" panose="020F0502020204030204" pitchFamily="34" charset="0"/>
                        </a:rPr>
                        <a:t>Must comply</a:t>
                      </a:r>
                      <a:r>
                        <a:rPr lang="en-US" sz="1700" u="none" dirty="0">
                          <a:latin typeface="Calibri" panose="020F0502020204030204" pitchFamily="34" charset="0"/>
                          <a:cs typeface="Calibri" panose="020F0502020204030204" pitchFamily="34" charset="0"/>
                        </a:rPr>
                        <a:t> with all Hingham local septic system and other applicable Board of Health regulations. Full review by the Board of Health</a:t>
                      </a:r>
                      <a:r>
                        <a:rPr lang="en-US" sz="1700" u="none" dirty="0" smtClean="0">
                          <a:latin typeface="Calibri" panose="020F0502020204030204" pitchFamily="34" charset="0"/>
                          <a:cs typeface="Calibri" panose="020F0502020204030204" pitchFamily="34" charset="0"/>
                        </a:rPr>
                        <a:t>.</a:t>
                      </a:r>
                      <a:endParaRPr lang="en-US" sz="17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7265611"/>
                  </a:ext>
                </a:extLst>
              </a:tr>
            </a:tbl>
          </a:graphicData>
        </a:graphic>
      </p:graphicFrame>
      <p:sp>
        <p:nvSpPr>
          <p:cNvPr id="6" name="Title 1"/>
          <p:cNvSpPr txBox="1">
            <a:spLocks/>
          </p:cNvSpPr>
          <p:nvPr/>
        </p:nvSpPr>
        <p:spPr>
          <a:xfrm>
            <a:off x="237378" y="233860"/>
            <a:ext cx="3013822" cy="6417106"/>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176213"/>
            <a:r>
              <a:rPr lang="en-US" sz="3600" b="1" dirty="0" smtClean="0">
                <a:solidFill>
                  <a:schemeClr val="bg1"/>
                </a:solidFill>
              </a:rPr>
              <a:t>Permitting Process for MBTA Communities</a:t>
            </a:r>
            <a:br>
              <a:rPr lang="en-US" sz="3600" b="1" dirty="0" smtClean="0">
                <a:solidFill>
                  <a:schemeClr val="bg1"/>
                </a:solidFill>
              </a:rPr>
            </a:br>
            <a:r>
              <a:rPr lang="en-US" sz="3600" b="1" dirty="0" smtClean="0">
                <a:solidFill>
                  <a:schemeClr val="bg1"/>
                </a:solidFill>
              </a:rPr>
              <a:t>Zoning</a:t>
            </a:r>
            <a:br>
              <a:rPr lang="en-US" sz="3600" b="1" dirty="0" smtClean="0">
                <a:solidFill>
                  <a:schemeClr val="bg1"/>
                </a:solidFill>
              </a:rPr>
            </a:br>
            <a:endParaRPr lang="en-US" sz="2400" b="1" dirty="0">
              <a:solidFill>
                <a:schemeClr val="bg1"/>
              </a:solidFill>
            </a:endParaRPr>
          </a:p>
        </p:txBody>
      </p:sp>
    </p:spTree>
    <p:extLst>
      <p:ext uri="{BB962C8B-B14F-4D97-AF65-F5344CB8AC3E}">
        <p14:creationId xmlns:p14="http://schemas.microsoft.com/office/powerpoint/2010/main" val="1573426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 name="Picture 2" descr="6 Derby Brook Way Unit 6, Hingham, MA 02043 | realtor.com®">
            <a:extLst>
              <a:ext uri="{FF2B5EF4-FFF2-40B4-BE49-F238E27FC236}">
                <a16:creationId xmlns:a16="http://schemas.microsoft.com/office/drawing/2014/main" id="{0914D9AA-79E3-A33B-4A8F-9E93F4B64E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33" b="15271"/>
          <a:stretch/>
        </p:blipFill>
        <p:spPr bwMode="auto">
          <a:xfrm>
            <a:off x="7061916" y="563806"/>
            <a:ext cx="4433213" cy="24993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7C340C0-96A7-DACA-76F9-54EC343F4800}"/>
              </a:ext>
            </a:extLst>
          </p:cNvPr>
          <p:cNvSpPr txBox="1">
            <a:spLocks/>
          </p:cNvSpPr>
          <p:nvPr/>
        </p:nvSpPr>
        <p:spPr>
          <a:xfrm>
            <a:off x="317178" y="774526"/>
            <a:ext cx="6517575" cy="74242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1F4E79"/>
                </a:solidFill>
                <a:effectLst/>
                <a:uLnTx/>
                <a:uFillTx/>
                <a:ea typeface="+mj-ea"/>
                <a:cs typeface="+mj-cs"/>
              </a:rPr>
              <a:t>MBTA Community Zoning Projects in Hingham would be upscale market rate housing and would require only 10% - 15% affordability. Many beautiful projects in Hingham have affordable </a:t>
            </a:r>
            <a:r>
              <a:rPr kumimoji="0" lang="en-US" sz="2000" b="1" i="0" u="none" strike="noStrike" kern="1200" cap="none" spc="0" normalizeH="0" baseline="0" noProof="0" dirty="0" smtClean="0">
                <a:ln>
                  <a:noFill/>
                </a:ln>
                <a:solidFill>
                  <a:srgbClr val="1F4E79"/>
                </a:solidFill>
                <a:effectLst/>
                <a:uLnTx/>
                <a:uFillTx/>
                <a:ea typeface="+mj-ea"/>
                <a:cs typeface="+mj-cs"/>
              </a:rPr>
              <a:t>units. </a:t>
            </a:r>
          </a:p>
        </p:txBody>
      </p:sp>
      <p:pic>
        <p:nvPicPr>
          <p:cNvPr id="7" name="Picture 6">
            <a:extLst>
              <a:ext uri="{FF2B5EF4-FFF2-40B4-BE49-F238E27FC236}">
                <a16:creationId xmlns:a16="http://schemas.microsoft.com/office/drawing/2014/main" id="{505A37BD-058D-2E91-4E5D-5E7CDE967CB3}"/>
              </a:ext>
            </a:extLst>
          </p:cNvPr>
          <p:cNvPicPr>
            <a:picLocks noChangeAspect="1"/>
          </p:cNvPicPr>
          <p:nvPr/>
        </p:nvPicPr>
        <p:blipFill>
          <a:blip r:embed="rId4"/>
          <a:stretch>
            <a:fillRect/>
          </a:stretch>
        </p:blipFill>
        <p:spPr>
          <a:xfrm>
            <a:off x="7028583" y="3623884"/>
            <a:ext cx="4466546" cy="25063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01862407"/>
              </p:ext>
            </p:extLst>
          </p:nvPr>
        </p:nvGraphicFramePr>
        <p:xfrm>
          <a:off x="866632" y="3623884"/>
          <a:ext cx="5418666" cy="2506338"/>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034862278"/>
                    </a:ext>
                  </a:extLst>
                </a:gridCol>
                <a:gridCol w="2709333">
                  <a:extLst>
                    <a:ext uri="{9D8B030D-6E8A-4147-A177-3AD203B41FA5}">
                      <a16:colId xmlns:a16="http://schemas.microsoft.com/office/drawing/2014/main" val="1933788560"/>
                    </a:ext>
                  </a:extLst>
                </a:gridCol>
              </a:tblGrid>
              <a:tr h="417723">
                <a:tc>
                  <a:txBody>
                    <a:bodyPr/>
                    <a:lstStyle/>
                    <a:p>
                      <a:r>
                        <a:rPr lang="en-US" sz="2000" b="0" dirty="0" smtClean="0">
                          <a:solidFill>
                            <a:schemeClr val="tx1"/>
                          </a:solidFill>
                        </a:rPr>
                        <a:t>Adams Court</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2000" b="0" dirty="0" smtClean="0">
                          <a:solidFill>
                            <a:schemeClr val="tx1"/>
                          </a:solidFill>
                        </a:rPr>
                        <a:t>25% affordable</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1936635"/>
                  </a:ext>
                </a:extLst>
              </a:tr>
              <a:tr h="417723">
                <a:tc>
                  <a:txBody>
                    <a:bodyPr/>
                    <a:lstStyle/>
                    <a:p>
                      <a:r>
                        <a:rPr lang="en-US" sz="2000" b="0" dirty="0" smtClean="0">
                          <a:solidFill>
                            <a:schemeClr val="tx1"/>
                          </a:solidFill>
                        </a:rPr>
                        <a:t>Avalon Residences</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2000" b="0" dirty="0" smtClean="0">
                          <a:solidFill>
                            <a:schemeClr val="tx1"/>
                          </a:solidFill>
                        </a:rPr>
                        <a:t>25% affordable</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263041"/>
                  </a:ext>
                </a:extLst>
              </a:tr>
              <a:tr h="417723">
                <a:tc>
                  <a:txBody>
                    <a:bodyPr/>
                    <a:lstStyle/>
                    <a:p>
                      <a:r>
                        <a:rPr lang="en-US" sz="2000" b="0" dirty="0" smtClean="0">
                          <a:solidFill>
                            <a:schemeClr val="tx1"/>
                          </a:solidFill>
                        </a:rPr>
                        <a:t>Back River</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2000" b="0" dirty="0" smtClean="0">
                          <a:solidFill>
                            <a:schemeClr val="tx1"/>
                          </a:solidFill>
                        </a:rPr>
                        <a:t>10% affordable</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2791451"/>
                  </a:ext>
                </a:extLst>
              </a:tr>
              <a:tr h="417723">
                <a:tc>
                  <a:txBody>
                    <a:bodyPr/>
                    <a:lstStyle/>
                    <a:p>
                      <a:r>
                        <a:rPr lang="en-US" sz="2000" b="0" dirty="0" smtClean="0">
                          <a:solidFill>
                            <a:schemeClr val="tx1"/>
                          </a:solidFill>
                        </a:rPr>
                        <a:t>Derby Brook</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2000" b="0" dirty="0" smtClean="0">
                          <a:solidFill>
                            <a:schemeClr val="tx1"/>
                          </a:solidFill>
                        </a:rPr>
                        <a:t>25% affordable</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662065"/>
                  </a:ext>
                </a:extLst>
              </a:tr>
              <a:tr h="417723">
                <a:tc>
                  <a:txBody>
                    <a:bodyPr/>
                    <a:lstStyle/>
                    <a:p>
                      <a:r>
                        <a:rPr lang="en-US" sz="2000" b="0" dirty="0" smtClean="0">
                          <a:solidFill>
                            <a:schemeClr val="tx1"/>
                          </a:solidFill>
                        </a:rPr>
                        <a:t>Damon Farm</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2000" b="0" dirty="0" smtClean="0">
                          <a:solidFill>
                            <a:schemeClr val="tx1"/>
                          </a:solidFill>
                        </a:rPr>
                        <a:t>25% affordable</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5958374"/>
                  </a:ext>
                </a:extLst>
              </a:tr>
              <a:tr h="417723">
                <a:tc>
                  <a:txBody>
                    <a:bodyPr/>
                    <a:lstStyle/>
                    <a:p>
                      <a:r>
                        <a:rPr lang="en-US" sz="2000" b="0" dirty="0" smtClean="0">
                          <a:solidFill>
                            <a:schemeClr val="tx1"/>
                          </a:solidFill>
                        </a:rPr>
                        <a:t>Whiting Lane</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2000" b="0" dirty="0" smtClean="0">
                          <a:solidFill>
                            <a:schemeClr val="tx1"/>
                          </a:solidFill>
                        </a:rPr>
                        <a:t>25% affordable</a:t>
                      </a:r>
                      <a:endParaRPr lang="en-US" sz="2000" b="0" dirty="0">
                        <a:solidFill>
                          <a:schemeClr val="tx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8078029"/>
                  </a:ext>
                </a:extLst>
              </a:tr>
            </a:tbl>
          </a:graphicData>
        </a:graphic>
      </p:graphicFrame>
      <p:sp>
        <p:nvSpPr>
          <p:cNvPr id="3" name="Rectangle 2"/>
          <p:cNvSpPr/>
          <p:nvPr/>
        </p:nvSpPr>
        <p:spPr>
          <a:xfrm>
            <a:off x="497840" y="2062586"/>
            <a:ext cx="6156250" cy="1015663"/>
          </a:xfrm>
          <a:prstGeom prst="rect">
            <a:avLst/>
          </a:prstGeom>
        </p:spPr>
        <p:txBody>
          <a:bodyPr wrap="square">
            <a:spAutoFit/>
          </a:bodyPr>
          <a:lstStyle/>
          <a:p>
            <a:pPr algn="ctr"/>
            <a:r>
              <a:rPr lang="en-US" sz="2000" b="1" dirty="0" smtClean="0"/>
              <a:t>Eligibility for affordable units ranges </a:t>
            </a:r>
          </a:p>
          <a:p>
            <a:pPr algn="ctr"/>
            <a:r>
              <a:rPr lang="en-US" sz="2000" b="1" dirty="0" smtClean="0"/>
              <a:t>from $82,950 to $118,450, depending number of bedrooms and typical household size.</a:t>
            </a:r>
            <a:endParaRPr lang="en-US" sz="2000" b="1" dirty="0"/>
          </a:p>
        </p:txBody>
      </p:sp>
    </p:spTree>
    <p:extLst>
      <p:ext uri="{BB962C8B-B14F-4D97-AF65-F5344CB8AC3E}">
        <p14:creationId xmlns:p14="http://schemas.microsoft.com/office/powerpoint/2010/main" val="1503022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5" name="TextBox 4"/>
          <p:cNvSpPr txBox="1"/>
          <p:nvPr/>
        </p:nvSpPr>
        <p:spPr>
          <a:xfrm>
            <a:off x="367553" y="365760"/>
            <a:ext cx="11401660" cy="6035040"/>
          </a:xfrm>
          <a:prstGeom prst="rect">
            <a:avLst/>
          </a:prstGeom>
          <a:solidFill>
            <a:schemeClr val="bg1">
              <a:alpha val="63000"/>
            </a:schemeClr>
          </a:solidFill>
          <a:ln w="3175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ctrTitle"/>
          </p:nvPr>
        </p:nvSpPr>
        <p:spPr>
          <a:xfrm>
            <a:off x="4958862" y="1008185"/>
            <a:ext cx="6810351" cy="2502877"/>
          </a:xfrm>
        </p:spPr>
        <p:txBody>
          <a:bodyPr>
            <a:normAutofit fontScale="90000"/>
          </a:bodyPr>
          <a:lstStyle/>
          <a:p>
            <a:pPr algn="l"/>
            <a:r>
              <a:rPr lang="en-US" sz="6700" b="1" dirty="0">
                <a:solidFill>
                  <a:schemeClr val="bg1"/>
                </a:solidFill>
                <a:latin typeface="Corbel" panose="020B0503020204020204" pitchFamily="34" charset="0"/>
              </a:rPr>
              <a:t>Questions and Discussion</a:t>
            </a:r>
            <a:r>
              <a:rPr lang="en-US" sz="7200" b="1" dirty="0">
                <a:solidFill>
                  <a:schemeClr val="bg1"/>
                </a:solidFill>
                <a:latin typeface="Corbel" panose="020B0503020204020204" pitchFamily="34" charset="0"/>
              </a:rPr>
              <a:t/>
            </a:r>
            <a:br>
              <a:rPr lang="en-US" sz="7200" b="1" dirty="0">
                <a:solidFill>
                  <a:schemeClr val="bg1"/>
                </a:solidFill>
                <a:latin typeface="Corbel" panose="020B0503020204020204" pitchFamily="34" charset="0"/>
              </a:rPr>
            </a:br>
            <a:r>
              <a:rPr lang="en-US" sz="3600" b="1" dirty="0">
                <a:solidFill>
                  <a:schemeClr val="bg1"/>
                </a:solidFill>
                <a:latin typeface="Corbel" panose="020B0503020204020204" pitchFamily="34" charset="0"/>
              </a:rPr>
              <a:t>________________________________</a:t>
            </a:r>
            <a:endParaRPr lang="en-US" sz="7200" b="1" dirty="0">
              <a:solidFill>
                <a:schemeClr val="bg1"/>
              </a:solidFill>
              <a:latin typeface="Corbel" panose="020B0503020204020204" pitchFamily="34" charset="0"/>
            </a:endParaRPr>
          </a:p>
        </p:txBody>
      </p:sp>
      <p:sp>
        <p:nvSpPr>
          <p:cNvPr id="3" name="Subtitle 2"/>
          <p:cNvSpPr>
            <a:spLocks noGrp="1"/>
          </p:cNvSpPr>
          <p:nvPr>
            <p:ph type="subTitle" idx="1"/>
          </p:nvPr>
        </p:nvSpPr>
        <p:spPr>
          <a:xfrm>
            <a:off x="4958862" y="3880338"/>
            <a:ext cx="6454613" cy="1987062"/>
          </a:xfrm>
        </p:spPr>
        <p:txBody>
          <a:bodyPr>
            <a:noAutofit/>
          </a:bodyPr>
          <a:lstStyle/>
          <a:p>
            <a:pPr algn="l"/>
            <a:r>
              <a:rPr lang="en-US" sz="2500" b="1" i="1" dirty="0">
                <a:solidFill>
                  <a:schemeClr val="bg1"/>
                </a:solidFill>
                <a:latin typeface="Corbel" panose="020B0503020204020204" pitchFamily="34" charset="0"/>
              </a:rPr>
              <a:t>Thank you for your participation!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12" y="1395569"/>
            <a:ext cx="3893454" cy="3975421"/>
          </a:xfrm>
          <a:prstGeom prst="rect">
            <a:avLst/>
          </a:prstGeom>
        </p:spPr>
      </p:pic>
    </p:spTree>
    <p:extLst>
      <p:ext uri="{BB962C8B-B14F-4D97-AF65-F5344CB8AC3E}">
        <p14:creationId xmlns:p14="http://schemas.microsoft.com/office/powerpoint/2010/main" val="1111666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137" y="432620"/>
            <a:ext cx="11424212" cy="1056212"/>
          </a:xfrm>
        </p:spPr>
        <p:txBody>
          <a:bodyPr>
            <a:normAutofit/>
          </a:bodyPr>
          <a:lstStyle/>
          <a:p>
            <a:r>
              <a:rPr lang="en-US" sz="4800" b="1" dirty="0">
                <a:solidFill>
                  <a:srgbClr val="1F4E79"/>
                </a:solidFill>
                <a:latin typeface="Corbel" panose="020B0503020204020204" pitchFamily="34" charset="0"/>
              </a:rPr>
              <a:t>MBTA Communities Multifamily Housing</a:t>
            </a:r>
          </a:p>
        </p:txBody>
      </p:sp>
      <p:sp>
        <p:nvSpPr>
          <p:cNvPr id="4" name="TextBox 3"/>
          <p:cNvSpPr txBox="1"/>
          <p:nvPr/>
        </p:nvSpPr>
        <p:spPr>
          <a:xfrm>
            <a:off x="586154" y="1488832"/>
            <a:ext cx="11104276" cy="2816156"/>
          </a:xfrm>
          <a:prstGeom prst="rect">
            <a:avLst/>
          </a:prstGeom>
          <a:noFill/>
        </p:spPr>
        <p:txBody>
          <a:bodyPr wrap="square" rtlCol="0">
            <a:spAutoFit/>
          </a:bodyPr>
          <a:lstStyle/>
          <a:p>
            <a:pPr>
              <a:spcAft>
                <a:spcPts val="600"/>
              </a:spcAft>
            </a:pPr>
            <a:r>
              <a:rPr lang="en-US" sz="2400" b="1" dirty="0">
                <a:latin typeface="Calibri" panose="020F0502020204030204" pitchFamily="34" charset="0"/>
                <a:cs typeface="Calibri" panose="020F0502020204030204" pitchFamily="34" charset="0"/>
              </a:rPr>
              <a:t>Intent:</a:t>
            </a:r>
            <a:r>
              <a:rPr lang="en-US" sz="2400" dirty="0">
                <a:latin typeface="Calibri" panose="020F0502020204030204" pitchFamily="34" charset="0"/>
                <a:cs typeface="Calibri" panose="020F0502020204030204" pitchFamily="34" charset="0"/>
              </a:rPr>
              <a:t>	 Create regulations that would allow multifamily development by-right within in a new overlay district (consisting of approximately 50 acres of land), as required by Section 3A of the Zoning Act. </a:t>
            </a:r>
          </a:p>
          <a:p>
            <a:pPr>
              <a:spcBef>
                <a:spcPts val="600"/>
              </a:spcBef>
              <a:spcAft>
                <a:spcPts val="600"/>
              </a:spcAft>
            </a:pPr>
            <a:r>
              <a:rPr lang="en-US" sz="2400" b="1" dirty="0">
                <a:latin typeface="Calibri" panose="020F0502020204030204" pitchFamily="34" charset="0"/>
                <a:cs typeface="Calibri" panose="020F0502020204030204" pitchFamily="34" charset="0"/>
              </a:rPr>
              <a:t>3A Guidelines Require </a:t>
            </a:r>
            <a:r>
              <a:rPr lang="en-US" sz="2400" b="1" u="sng" dirty="0">
                <a:latin typeface="Calibri" panose="020F0502020204030204" pitchFamily="34" charset="0"/>
                <a:cs typeface="Calibri" panose="020F0502020204030204" pitchFamily="34" charset="0"/>
              </a:rPr>
              <a:t>Zoning Capacity</a:t>
            </a:r>
            <a:r>
              <a:rPr lang="en-US" sz="2400" b="1" dirty="0">
                <a:latin typeface="Calibri" panose="020F0502020204030204" pitchFamily="34" charset="0"/>
                <a:cs typeface="Calibri" panose="020F0502020204030204" pitchFamily="34" charset="0"/>
              </a:rPr>
              <a:t>, </a:t>
            </a:r>
            <a:r>
              <a:rPr lang="en-US" sz="2400" b="1" u="sng" dirty="0">
                <a:latin typeface="Calibri" panose="020F0502020204030204" pitchFamily="34" charset="0"/>
                <a:cs typeface="Calibri" panose="020F0502020204030204" pitchFamily="34" charset="0"/>
              </a:rPr>
              <a:t>Not Production</a:t>
            </a:r>
          </a:p>
          <a:p>
            <a:pPr>
              <a:spcBef>
                <a:spcPts val="600"/>
              </a:spcBef>
              <a:spcAft>
                <a:spcPts val="600"/>
              </a:spcAft>
            </a:pPr>
            <a:r>
              <a:rPr lang="en-US" sz="2400" b="1" dirty="0">
                <a:latin typeface="Calibri" panose="020F0502020204030204" pitchFamily="34" charset="0"/>
                <a:cs typeface="Calibri" panose="020F0502020204030204" pitchFamily="34" charset="0"/>
              </a:rPr>
              <a:t>	</a:t>
            </a:r>
          </a:p>
          <a:p>
            <a:pPr>
              <a:spcAft>
                <a:spcPts val="600"/>
              </a:spcAft>
            </a:pPr>
            <a:endParaRPr lang="en-US" sz="32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3"/>
          <a:srcRect l="1722" t="50677" r="1893"/>
          <a:stretch/>
        </p:blipFill>
        <p:spPr>
          <a:xfrm>
            <a:off x="1093338" y="5192033"/>
            <a:ext cx="10209807" cy="1371600"/>
          </a:xfrm>
          <a:prstGeom prst="rect">
            <a:avLst/>
          </a:prstGeom>
        </p:spPr>
      </p:pic>
      <p:pic>
        <p:nvPicPr>
          <p:cNvPr id="5" name="Picture 4"/>
          <p:cNvPicPr>
            <a:picLocks noChangeAspect="1"/>
          </p:cNvPicPr>
          <p:nvPr/>
        </p:nvPicPr>
        <p:blipFill>
          <a:blip r:embed="rId4"/>
          <a:stretch>
            <a:fillRect/>
          </a:stretch>
        </p:blipFill>
        <p:spPr>
          <a:xfrm>
            <a:off x="2867504" y="3303955"/>
            <a:ext cx="6541575" cy="1774090"/>
          </a:xfrm>
          <a:prstGeom prst="rect">
            <a:avLst/>
          </a:prstGeom>
        </p:spPr>
      </p:pic>
    </p:spTree>
    <p:extLst>
      <p:ext uri="{BB962C8B-B14F-4D97-AF65-F5344CB8AC3E}">
        <p14:creationId xmlns:p14="http://schemas.microsoft.com/office/powerpoint/2010/main" val="2731771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186" y="361500"/>
            <a:ext cx="11424212" cy="1056212"/>
          </a:xfrm>
          <a:noFill/>
        </p:spPr>
        <p:txBody>
          <a:bodyPr>
            <a:normAutofit fontScale="90000"/>
          </a:bodyPr>
          <a:lstStyle/>
          <a:p>
            <a:pPr algn="ctr"/>
            <a:r>
              <a:rPr lang="en-US" sz="4800" b="1" dirty="0">
                <a:solidFill>
                  <a:srgbClr val="1F4E79"/>
                </a:solidFill>
                <a:latin typeface="Corbel" panose="020B0503020204020204" pitchFamily="34" charset="0"/>
              </a:rPr>
              <a:t>What Does the State Law Require of Hingham?</a:t>
            </a:r>
          </a:p>
        </p:txBody>
      </p:sp>
      <p:sp>
        <p:nvSpPr>
          <p:cNvPr id="4" name="TextBox 3"/>
          <p:cNvSpPr txBox="1"/>
          <p:nvPr/>
        </p:nvSpPr>
        <p:spPr>
          <a:xfrm>
            <a:off x="586154" y="1417712"/>
            <a:ext cx="11104276" cy="501675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latin typeface="Calibri" panose="020F0502020204030204" pitchFamily="34" charset="0"/>
                <a:cs typeface="Calibri" panose="020F0502020204030204" pitchFamily="34" charset="0"/>
              </a:rPr>
              <a:t>Hingham must create a Zoning District of at least 50 acres that allows:</a:t>
            </a:r>
          </a:p>
          <a:p>
            <a:pPr marL="800100" lvl="1" indent="-342900">
              <a:spcAft>
                <a:spcPts val="600"/>
              </a:spcAft>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Multifamily </a:t>
            </a:r>
            <a:r>
              <a:rPr lang="en-US" sz="2000" b="1" dirty="0">
                <a:latin typeface="Calibri" panose="020F0502020204030204" pitchFamily="34" charset="0"/>
                <a:cs typeface="Calibri" panose="020F0502020204030204" pitchFamily="34" charset="0"/>
              </a:rPr>
              <a:t>housing (cannot be age-restricted, but </a:t>
            </a:r>
            <a:r>
              <a:rPr lang="en-US" sz="2000" b="1" dirty="0" smtClean="0">
                <a:latin typeface="Calibri" panose="020F0502020204030204" pitchFamily="34" charset="0"/>
                <a:cs typeface="Calibri" panose="020F0502020204030204" pitchFamily="34" charset="0"/>
              </a:rPr>
              <a:t>10-20% </a:t>
            </a:r>
            <a:r>
              <a:rPr lang="en-US" sz="2000" b="1" dirty="0">
                <a:latin typeface="Calibri" panose="020F0502020204030204" pitchFamily="34" charset="0"/>
                <a:cs typeface="Calibri" panose="020F0502020204030204" pitchFamily="34" charset="0"/>
              </a:rPr>
              <a:t>may be affordable)</a:t>
            </a:r>
          </a:p>
          <a:p>
            <a:pPr marL="800100" lvl="1" indent="-342900">
              <a:spcAft>
                <a:spcPts val="6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Has a total unit </a:t>
            </a:r>
            <a:r>
              <a:rPr lang="en-US" sz="2000" b="1" u="sng" dirty="0">
                <a:latin typeface="Calibri" panose="020F0502020204030204" pitchFamily="34" charset="0"/>
                <a:cs typeface="Calibri" panose="020F0502020204030204" pitchFamily="34" charset="0"/>
              </a:rPr>
              <a:t>capacity</a:t>
            </a:r>
            <a:r>
              <a:rPr lang="en-US" sz="2000" b="1" dirty="0">
                <a:latin typeface="Calibri" panose="020F0502020204030204" pitchFamily="34" charset="0"/>
                <a:cs typeface="Calibri" panose="020F0502020204030204" pitchFamily="34" charset="0"/>
              </a:rPr>
              <a:t> of 1,490 units</a:t>
            </a:r>
          </a:p>
          <a:p>
            <a:pPr marL="1200150" lvl="2" indent="-285750">
              <a:spcAft>
                <a:spcPts val="600"/>
              </a:spcAft>
              <a:buFont typeface="Arial" panose="020B0604020202020204" pitchFamily="34" charset="0"/>
              <a:buChar char="•"/>
            </a:pPr>
            <a:r>
              <a:rPr lang="en-US" b="1" dirty="0">
                <a:latin typeface="Calibri" panose="020F0502020204030204" pitchFamily="34" charset="0"/>
                <a:cs typeface="Calibri" panose="020F0502020204030204" pitchFamily="34" charset="0"/>
              </a:rPr>
              <a:t>What does “capacity” mean? It means that if all of the land in the district were to be developed or redeveloped, a total of up to 1,490 units could be developed there, subject to local wetland and septic regulations</a:t>
            </a:r>
          </a:p>
          <a:p>
            <a:pPr marL="342900" indent="-342900">
              <a:spcAft>
                <a:spcPts val="600"/>
              </a:spcAft>
              <a:buFont typeface="Arial" panose="020B0604020202020204" pitchFamily="34" charset="0"/>
              <a:buChar char="•"/>
            </a:pPr>
            <a:r>
              <a:rPr lang="en-US" sz="2400" b="1" dirty="0" smtClean="0">
                <a:latin typeface="Calibri" panose="020F0502020204030204" pitchFamily="34" charset="0"/>
                <a:cs typeface="Calibri" panose="020F0502020204030204" pitchFamily="34" charset="0"/>
              </a:rPr>
              <a:t>75%-100% of the District must </a:t>
            </a:r>
            <a:r>
              <a:rPr lang="en-US" sz="2400" b="1" dirty="0">
                <a:latin typeface="Calibri" panose="020F0502020204030204" pitchFamily="34" charset="0"/>
                <a:cs typeface="Calibri" panose="020F0502020204030204" pitchFamily="34" charset="0"/>
              </a:rPr>
              <a:t>be within 0.5 miles of a transit station. The station can be </a:t>
            </a:r>
            <a:r>
              <a:rPr lang="en-US" sz="2400" b="1" dirty="0" smtClean="0">
                <a:latin typeface="Calibri" panose="020F0502020204030204" pitchFamily="34" charset="0"/>
                <a:cs typeface="Calibri" panose="020F0502020204030204" pitchFamily="34" charset="0"/>
              </a:rPr>
              <a:t>located in </a:t>
            </a:r>
            <a:r>
              <a:rPr lang="en-US" sz="2400" b="1" dirty="0">
                <a:latin typeface="Calibri" panose="020F0502020204030204" pitchFamily="34" charset="0"/>
                <a:cs typeface="Calibri" panose="020F0502020204030204" pitchFamily="34" charset="0"/>
              </a:rPr>
              <a:t>Hingham or </a:t>
            </a:r>
            <a:r>
              <a:rPr lang="en-US" sz="2400" b="1" dirty="0" smtClean="0">
                <a:latin typeface="Calibri" panose="020F0502020204030204" pitchFamily="34" charset="0"/>
                <a:cs typeface="Calibri" panose="020F0502020204030204" pitchFamily="34" charset="0"/>
              </a:rPr>
              <a:t>in an adjacent </a:t>
            </a:r>
            <a:r>
              <a:rPr lang="en-US" sz="2400" b="1" dirty="0">
                <a:latin typeface="Calibri" panose="020F0502020204030204" pitchFamily="34" charset="0"/>
                <a:cs typeface="Calibri" panose="020F0502020204030204" pitchFamily="34" charset="0"/>
              </a:rPr>
              <a:t>town.</a:t>
            </a:r>
          </a:p>
          <a:p>
            <a:pPr marL="800100" lvl="1" indent="-342900">
              <a:spcAft>
                <a:spcPts val="6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Up to 25% (12.5 acres) can be outside of the 0.5 mile radius of any station</a:t>
            </a:r>
          </a:p>
          <a:p>
            <a:pPr marL="342900" lvl="1" indent="-342900">
              <a:spcAft>
                <a:spcPts val="600"/>
              </a:spcAft>
              <a:buFont typeface="Arial" panose="020B0604020202020204" pitchFamily="34" charset="0"/>
              <a:buChar char="•"/>
            </a:pPr>
            <a:r>
              <a:rPr lang="en-US" sz="2400" b="1" dirty="0">
                <a:latin typeface="Calibri" panose="020F0502020204030204" pitchFamily="34" charset="0"/>
                <a:cs typeface="Calibri" panose="020F0502020204030204" pitchFamily="34" charset="0"/>
              </a:rPr>
              <a:t>There can be one large district or the district can be made of subdistricts. Taken together the total district must satisfy minimum acres and minimum unit capacity.</a:t>
            </a:r>
          </a:p>
          <a:p>
            <a:pPr marL="342900" lvl="1" indent="-342900">
              <a:spcAft>
                <a:spcPts val="600"/>
              </a:spcAft>
              <a:buFont typeface="Arial" panose="020B0604020202020204" pitchFamily="34" charset="0"/>
              <a:buChar char="•"/>
            </a:pPr>
            <a:r>
              <a:rPr lang="en-US" sz="2400" b="1" dirty="0">
                <a:latin typeface="Calibri" panose="020F0502020204030204" pitchFamily="34" charset="0"/>
                <a:cs typeface="Calibri" panose="020F0502020204030204" pitchFamily="34" charset="0"/>
              </a:rPr>
              <a:t>State law does not allow many types of properties to count toward district acreage:</a:t>
            </a:r>
          </a:p>
          <a:p>
            <a:pPr marL="742950" lvl="2" indent="-285750">
              <a:spcAft>
                <a:spcPts val="6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Land owned by state or town, conservation or park land, institutional land (e.g. private schools)</a:t>
            </a:r>
          </a:p>
        </p:txBody>
      </p:sp>
    </p:spTree>
    <p:extLst>
      <p:ext uri="{BB962C8B-B14F-4D97-AF65-F5344CB8AC3E}">
        <p14:creationId xmlns:p14="http://schemas.microsoft.com/office/powerpoint/2010/main" val="3084750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133" y="326294"/>
            <a:ext cx="11424212" cy="811389"/>
          </a:xfrm>
          <a:noFill/>
        </p:spPr>
        <p:txBody>
          <a:bodyPr>
            <a:normAutofit fontScale="90000"/>
          </a:bodyPr>
          <a:lstStyle/>
          <a:p>
            <a:r>
              <a:rPr lang="en-US" sz="4800" b="1" dirty="0">
                <a:solidFill>
                  <a:srgbClr val="1F4E79"/>
                </a:solidFill>
                <a:latin typeface="Corbel" panose="020B0503020204020204" pitchFamily="34" charset="0"/>
              </a:rPr>
              <a:t>MBTA Communities – Impact of Noncompliance</a:t>
            </a:r>
          </a:p>
        </p:txBody>
      </p:sp>
      <p:sp>
        <p:nvSpPr>
          <p:cNvPr id="4" name="TextBox 3"/>
          <p:cNvSpPr txBox="1"/>
          <p:nvPr/>
        </p:nvSpPr>
        <p:spPr>
          <a:xfrm>
            <a:off x="486136" y="1126372"/>
            <a:ext cx="11248663" cy="3631763"/>
          </a:xfrm>
          <a:prstGeom prst="rect">
            <a:avLst/>
          </a:prstGeom>
          <a:noFill/>
        </p:spPr>
        <p:txBody>
          <a:bodyPr wrap="square" rtlCol="0">
            <a:spAutoFit/>
          </a:bodyPr>
          <a:lstStyle/>
          <a:p>
            <a:pPr>
              <a:spcAft>
                <a:spcPts val="600"/>
              </a:spcAft>
            </a:pPr>
            <a:r>
              <a:rPr lang="en-US" sz="2400" b="1" dirty="0">
                <a:latin typeface="Calibri" panose="020F0502020204030204" pitchFamily="34" charset="0"/>
                <a:cs typeface="Calibri" panose="020F0502020204030204" pitchFamily="34" charset="0"/>
              </a:rPr>
              <a:t>Statute: </a:t>
            </a:r>
            <a:r>
              <a:rPr lang="en-US" sz="2400" dirty="0">
                <a:latin typeface="Calibri" panose="020F0502020204030204" pitchFamily="34" charset="0"/>
                <a:cs typeface="Calibri" panose="020F0502020204030204" pitchFamily="34" charset="0"/>
              </a:rPr>
              <a:t>Housing Choice, MassWorks, HousingWorks, and Local Capital Projects Fund (Housing Authority) </a:t>
            </a:r>
          </a:p>
          <a:p>
            <a:pPr>
              <a:spcAft>
                <a:spcPts val="600"/>
              </a:spcAft>
            </a:pPr>
            <a:r>
              <a:rPr lang="en-US" sz="2400" b="1" dirty="0">
                <a:latin typeface="Calibri" panose="020F0502020204030204" pitchFamily="34" charset="0"/>
                <a:cs typeface="Calibri" panose="020F0502020204030204" pitchFamily="34" charset="0"/>
              </a:rPr>
              <a:t>Discretionary:</a:t>
            </a:r>
          </a:p>
          <a:p>
            <a:pPr>
              <a:spcAft>
                <a:spcPts val="600"/>
              </a:spcAft>
            </a:pPr>
            <a:endParaRPr lang="en-US" sz="2400" dirty="0">
              <a:latin typeface="Calibri" panose="020F0502020204030204" pitchFamily="34" charset="0"/>
              <a:cs typeface="Calibri" panose="020F0502020204030204" pitchFamily="34" charset="0"/>
            </a:endParaRPr>
          </a:p>
          <a:p>
            <a:pPr>
              <a:spcAft>
                <a:spcPts val="600"/>
              </a:spcAft>
            </a:pPr>
            <a:endParaRPr lang="en-US" sz="2400" b="1" dirty="0">
              <a:latin typeface="Calibri" panose="020F0502020204030204" pitchFamily="34" charset="0"/>
              <a:cs typeface="Calibri" panose="020F0502020204030204" pitchFamily="34" charset="0"/>
            </a:endParaRPr>
          </a:p>
          <a:p>
            <a:pPr marL="457200" indent="-457200">
              <a:spcAft>
                <a:spcPts val="600"/>
              </a:spcAft>
              <a:buFont typeface="+mj-lt"/>
              <a:buAutoNum type="arabicPeriod"/>
            </a:pPr>
            <a:endParaRPr lang="en-US" sz="2400" b="1" dirty="0">
              <a:latin typeface="Calibri" panose="020F0502020204030204" pitchFamily="34" charset="0"/>
              <a:cs typeface="Calibri" panose="020F0502020204030204" pitchFamily="34" charset="0"/>
            </a:endParaRPr>
          </a:p>
          <a:p>
            <a:pPr marL="457200" indent="-457200">
              <a:spcAft>
                <a:spcPts val="600"/>
              </a:spcAft>
              <a:buFont typeface="+mj-lt"/>
              <a:buAutoNum type="arabicPeriod"/>
            </a:pPr>
            <a:endParaRPr lang="en-US" sz="2400" b="1" dirty="0">
              <a:latin typeface="Calibri" panose="020F0502020204030204" pitchFamily="34" charset="0"/>
              <a:cs typeface="Calibri" panose="020F0502020204030204" pitchFamily="34" charset="0"/>
            </a:endParaRPr>
          </a:p>
          <a:p>
            <a:pPr>
              <a:spcAft>
                <a:spcPts val="600"/>
              </a:spcAft>
            </a:pPr>
            <a:endParaRPr lang="en-US" sz="3200" dirty="0">
              <a:latin typeface="Calibri" panose="020F0502020204030204" pitchFamily="34" charset="0"/>
              <a:cs typeface="Calibri" panose="020F0502020204030204" pitchFamily="34" charset="0"/>
            </a:endParaRPr>
          </a:p>
        </p:txBody>
      </p:sp>
      <p:sp>
        <p:nvSpPr>
          <p:cNvPr id="3" name="TextBox 2"/>
          <p:cNvSpPr txBox="1"/>
          <p:nvPr/>
        </p:nvSpPr>
        <p:spPr>
          <a:xfrm>
            <a:off x="486133" y="2324204"/>
            <a:ext cx="11424212" cy="4716676"/>
          </a:xfrm>
          <a:prstGeom prst="rect">
            <a:avLst/>
          </a:prstGeom>
          <a:noFill/>
        </p:spPr>
        <p:txBody>
          <a:bodyPr wrap="square" numCol="2" rtlCol="0">
            <a:spAutoFit/>
          </a:bodyPr>
          <a:lstStyle/>
          <a:p>
            <a:pPr lvl="0"/>
            <a:r>
              <a:rPr lang="en-US" sz="2400" dirty="0">
                <a:latin typeface="Calibri" panose="020F0502020204030204" pitchFamily="34" charset="0"/>
                <a:cs typeface="Calibri" panose="020F0502020204030204" pitchFamily="34" charset="0"/>
              </a:rPr>
              <a:t>Community Planning Grants</a:t>
            </a:r>
          </a:p>
          <a:p>
            <a:pPr lvl="0"/>
            <a:r>
              <a:rPr lang="en-US" sz="2400" dirty="0">
                <a:latin typeface="Calibri" panose="020F0502020204030204" pitchFamily="34" charset="0"/>
                <a:cs typeface="Calibri" panose="020F0502020204030204" pitchFamily="34" charset="0"/>
              </a:rPr>
              <a:t>Massachusetts Downtown Initiative</a:t>
            </a:r>
          </a:p>
          <a:p>
            <a:pPr lvl="0"/>
            <a:r>
              <a:rPr lang="en-US" sz="2400" dirty="0">
                <a:latin typeface="Calibri" panose="020F0502020204030204" pitchFamily="34" charset="0"/>
                <a:cs typeface="Calibri" panose="020F0502020204030204" pitchFamily="34" charset="0"/>
              </a:rPr>
              <a:t>Urban Agenda</a:t>
            </a:r>
          </a:p>
          <a:p>
            <a:pPr lvl="0"/>
            <a:r>
              <a:rPr lang="en-US" sz="2400" dirty="0">
                <a:latin typeface="Calibri" panose="020F0502020204030204" pitchFamily="34" charset="0"/>
                <a:cs typeface="Calibri" panose="020F0502020204030204" pitchFamily="34" charset="0"/>
              </a:rPr>
              <a:t>Rural &amp; Small Town Development Fund</a:t>
            </a:r>
          </a:p>
          <a:p>
            <a:pPr lvl="0"/>
            <a:r>
              <a:rPr lang="en-US" sz="2400" dirty="0">
                <a:latin typeface="Calibri" panose="020F0502020204030204" pitchFamily="34" charset="0"/>
                <a:cs typeface="Calibri" panose="020F0502020204030204" pitchFamily="34" charset="0"/>
              </a:rPr>
              <a:t>Brownfields Redevelopment Fund </a:t>
            </a:r>
          </a:p>
          <a:p>
            <a:pPr lvl="0"/>
            <a:r>
              <a:rPr lang="en-US" sz="2400" dirty="0">
                <a:latin typeface="Calibri" panose="020F0502020204030204" pitchFamily="34" charset="0"/>
                <a:cs typeface="Calibri" panose="020F0502020204030204" pitchFamily="34" charset="0"/>
              </a:rPr>
              <a:t>Site Readiness Program</a:t>
            </a:r>
          </a:p>
          <a:p>
            <a:pPr lvl="0"/>
            <a:r>
              <a:rPr lang="en-US" sz="2400" dirty="0">
                <a:latin typeface="Calibri" panose="020F0502020204030204" pitchFamily="34" charset="0"/>
                <a:cs typeface="Calibri" panose="020F0502020204030204" pitchFamily="34" charset="0"/>
              </a:rPr>
              <a:t>Underutilized Properties Program</a:t>
            </a:r>
          </a:p>
          <a:p>
            <a:pPr lvl="0">
              <a:spcBef>
                <a:spcPts val="300"/>
              </a:spcBef>
            </a:pPr>
            <a:endParaRPr lang="en-US" sz="2400" dirty="0">
              <a:latin typeface="Calibri" panose="020F0502020204030204" pitchFamily="34" charset="0"/>
              <a:cs typeface="Calibri" panose="020F0502020204030204" pitchFamily="34" charset="0"/>
            </a:endParaRPr>
          </a:p>
          <a:p>
            <a:pPr lvl="0">
              <a:spcBef>
                <a:spcPts val="300"/>
              </a:spcBef>
            </a:pPr>
            <a:endParaRPr lang="en-US" sz="2400" dirty="0">
              <a:latin typeface="Calibri" panose="020F0502020204030204" pitchFamily="34" charset="0"/>
              <a:cs typeface="Calibri" panose="020F0502020204030204" pitchFamily="34" charset="0"/>
            </a:endParaRPr>
          </a:p>
          <a:p>
            <a:pPr lvl="0">
              <a:spcBef>
                <a:spcPts val="300"/>
              </a:spcBef>
            </a:pPr>
            <a:endParaRPr lang="en-US" sz="2400" dirty="0">
              <a:latin typeface="Calibri" panose="020F0502020204030204" pitchFamily="34" charset="0"/>
              <a:cs typeface="Calibri" panose="020F0502020204030204" pitchFamily="34" charset="0"/>
            </a:endParaRPr>
          </a:p>
          <a:p>
            <a:pPr lvl="0">
              <a:spcBef>
                <a:spcPts val="300"/>
              </a:spcBef>
            </a:pPr>
            <a:endParaRPr lang="en-US" sz="2400" dirty="0">
              <a:latin typeface="Calibri" panose="020F0502020204030204" pitchFamily="34" charset="0"/>
              <a:cs typeface="Calibri" panose="020F0502020204030204" pitchFamily="34" charset="0"/>
            </a:endParaRPr>
          </a:p>
          <a:p>
            <a:pPr lvl="0">
              <a:spcBef>
                <a:spcPts val="300"/>
              </a:spcBef>
            </a:pPr>
            <a:endParaRPr lang="en-US" sz="2400" dirty="0">
              <a:latin typeface="Calibri" panose="020F0502020204030204" pitchFamily="34" charset="0"/>
              <a:cs typeface="Calibri" panose="020F0502020204030204" pitchFamily="34" charset="0"/>
            </a:endParaRPr>
          </a:p>
          <a:p>
            <a:pPr lvl="0">
              <a:spcBef>
                <a:spcPts val="300"/>
              </a:spcBef>
            </a:pPr>
            <a:r>
              <a:rPr lang="en-US" sz="2400" dirty="0">
                <a:latin typeface="Calibri" panose="020F0502020204030204" pitchFamily="34" charset="0"/>
                <a:cs typeface="Calibri" panose="020F0502020204030204" pitchFamily="34" charset="0"/>
              </a:rPr>
              <a:t>Collaborative Workspace Program</a:t>
            </a:r>
          </a:p>
          <a:p>
            <a:pPr lvl="0"/>
            <a:r>
              <a:rPr lang="en-US" sz="2400" dirty="0">
                <a:latin typeface="Calibri" panose="020F0502020204030204" pitchFamily="34" charset="0"/>
                <a:cs typeface="Calibri" panose="020F0502020204030204" pitchFamily="34" charset="0"/>
              </a:rPr>
              <a:t>Real Estate Services Technical Assistance</a:t>
            </a:r>
          </a:p>
          <a:p>
            <a:pPr lvl="0"/>
            <a:r>
              <a:rPr lang="en-US" sz="2400" dirty="0">
                <a:latin typeface="Calibri" panose="020F0502020204030204" pitchFamily="34" charset="0"/>
                <a:cs typeface="Calibri" panose="020F0502020204030204" pitchFamily="34" charset="0"/>
              </a:rPr>
              <a:t>Commonwealth Places Programs</a:t>
            </a:r>
          </a:p>
          <a:p>
            <a:pPr lvl="0"/>
            <a:r>
              <a:rPr lang="en-US" sz="2400" dirty="0">
                <a:latin typeface="Calibri" panose="020F0502020204030204" pitchFamily="34" charset="0"/>
                <a:cs typeface="Calibri" panose="020F0502020204030204" pitchFamily="34" charset="0"/>
              </a:rPr>
              <a:t>Land Use Planning Grants</a:t>
            </a:r>
          </a:p>
          <a:p>
            <a:pPr lvl="0"/>
            <a:r>
              <a:rPr lang="en-US" sz="2400" dirty="0">
                <a:latin typeface="Calibri" panose="020F0502020204030204" pitchFamily="34" charset="0"/>
                <a:cs typeface="Calibri" panose="020F0502020204030204" pitchFamily="34" charset="0"/>
              </a:rPr>
              <a:t>Local Acquisitions for Natural Diversity (LAND) Grants, and</a:t>
            </a:r>
          </a:p>
          <a:p>
            <a:pPr lvl="0"/>
            <a:r>
              <a:rPr lang="en-US" sz="2400" dirty="0">
                <a:latin typeface="Calibri" panose="020F0502020204030204" pitchFamily="34" charset="0"/>
                <a:cs typeface="Calibri" panose="020F0502020204030204" pitchFamily="34" charset="0"/>
              </a:rPr>
              <a:t>Municipal Vulnerability Preparedness (MVP)</a:t>
            </a:r>
          </a:p>
        </p:txBody>
      </p:sp>
      <p:sp>
        <p:nvSpPr>
          <p:cNvPr id="6" name="TextBox 5"/>
          <p:cNvSpPr txBox="1"/>
          <p:nvPr/>
        </p:nvSpPr>
        <p:spPr>
          <a:xfrm>
            <a:off x="486134" y="4857520"/>
            <a:ext cx="11104276" cy="1107996"/>
          </a:xfrm>
          <a:prstGeom prst="rect">
            <a:avLst/>
          </a:prstGeom>
          <a:noFill/>
        </p:spPr>
        <p:txBody>
          <a:bodyPr wrap="square" rtlCol="0">
            <a:spAutoFit/>
          </a:bodyPr>
          <a:lstStyle/>
          <a:p>
            <a:r>
              <a:rPr lang="en-US" sz="2200" i="1" dirty="0"/>
              <a:t>Determinations of compliance also may inform other funding decisions by EOED, EOHLC, the MBTA and other state agencies which consider local housing policies when evaluating applications for discretionary grant programs or making other discretionary funding decisions.</a:t>
            </a:r>
          </a:p>
        </p:txBody>
      </p:sp>
      <p:sp>
        <p:nvSpPr>
          <p:cNvPr id="5" name="TextBox 4"/>
          <p:cNvSpPr txBox="1"/>
          <p:nvPr/>
        </p:nvSpPr>
        <p:spPr>
          <a:xfrm>
            <a:off x="486132" y="5962859"/>
            <a:ext cx="11248667"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Attorney General Advisory on Civil Enforcement Action </a:t>
            </a:r>
          </a:p>
        </p:txBody>
      </p:sp>
    </p:spTree>
    <p:extLst>
      <p:ext uri="{BB962C8B-B14F-4D97-AF65-F5344CB8AC3E}">
        <p14:creationId xmlns:p14="http://schemas.microsoft.com/office/powerpoint/2010/main" val="931368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759" y="245806"/>
            <a:ext cx="3035898" cy="6381136"/>
          </a:xfrm>
          <a:solidFill>
            <a:srgbClr val="1F4E79"/>
          </a:solidFill>
        </p:spPr>
        <p:txBody>
          <a:bodyPr>
            <a:normAutofit/>
          </a:bodyPr>
          <a:lstStyle/>
          <a:p>
            <a:pPr marL="176213"/>
            <a:r>
              <a:rPr lang="en-US" sz="3600" b="1" dirty="0">
                <a:solidFill>
                  <a:schemeClr val="bg1"/>
                </a:solidFill>
              </a:rPr>
              <a:t>MBTA Communities</a:t>
            </a:r>
            <a:br>
              <a:rPr lang="en-US" sz="3600" b="1" dirty="0">
                <a:solidFill>
                  <a:schemeClr val="bg1"/>
                </a:solidFill>
              </a:rPr>
            </a:br>
            <a:r>
              <a:rPr lang="en-US" sz="3600" b="1" dirty="0">
                <a:solidFill>
                  <a:schemeClr val="bg1"/>
                </a:solidFill>
              </a:rPr>
              <a:t>Timeline</a:t>
            </a:r>
          </a:p>
        </p:txBody>
      </p:sp>
      <p:graphicFrame>
        <p:nvGraphicFramePr>
          <p:cNvPr id="5" name="Table 4"/>
          <p:cNvGraphicFramePr>
            <a:graphicFrameLocks noGrp="1"/>
          </p:cNvGraphicFramePr>
          <p:nvPr>
            <p:extLst>
              <p:ext uri="{D42A27DB-BD31-4B8C-83A1-F6EECF244321}">
                <p14:modId xmlns:p14="http://schemas.microsoft.com/office/powerpoint/2010/main" val="2921346677"/>
              </p:ext>
            </p:extLst>
          </p:nvPr>
        </p:nvGraphicFramePr>
        <p:xfrm>
          <a:off x="3587196" y="765435"/>
          <a:ext cx="7799801" cy="5330565"/>
        </p:xfrm>
        <a:graphic>
          <a:graphicData uri="http://schemas.openxmlformats.org/drawingml/2006/table">
            <a:tbl>
              <a:tblPr firstRow="1" bandRow="1">
                <a:tableStyleId>{21E4AEA4-8DFA-4A89-87EB-49C32662AFE0}</a:tableStyleId>
              </a:tblPr>
              <a:tblGrid>
                <a:gridCol w="7799801">
                  <a:extLst>
                    <a:ext uri="{9D8B030D-6E8A-4147-A177-3AD203B41FA5}">
                      <a16:colId xmlns:a16="http://schemas.microsoft.com/office/drawing/2014/main" val="1959853559"/>
                    </a:ext>
                  </a:extLst>
                </a:gridCol>
              </a:tblGrid>
              <a:tr h="308164">
                <a:tc>
                  <a:txBody>
                    <a:bodyPr/>
                    <a:lstStyle/>
                    <a:p>
                      <a:pPr marL="0" marR="0">
                        <a:lnSpc>
                          <a:spcPct val="107000"/>
                        </a:lnSpc>
                        <a:spcBef>
                          <a:spcPts val="0"/>
                        </a:spcBef>
                        <a:spcAft>
                          <a:spcPts val="0"/>
                        </a:spcAft>
                      </a:pPr>
                      <a:r>
                        <a:rPr lang="en-US" sz="1800" kern="1200" dirty="0">
                          <a:effectLst/>
                        </a:rPr>
                        <a:t>May 2, 2022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3203" marR="73203" marT="36601" marB="36601">
                    <a:solidFill>
                      <a:srgbClr val="1F4E79"/>
                    </a:solidFill>
                  </a:tcPr>
                </a:tc>
                <a:extLst>
                  <a:ext uri="{0D108BD9-81ED-4DB2-BD59-A6C34878D82A}">
                    <a16:rowId xmlns:a16="http://schemas.microsoft.com/office/drawing/2014/main" val="3210881439"/>
                  </a:ext>
                </a:extLst>
              </a:tr>
              <a:tr h="699850">
                <a:tc>
                  <a:txBody>
                    <a:bodyPr/>
                    <a:lstStyle/>
                    <a:p>
                      <a:pPr marL="342900" marR="0" lvl="0" indent="-342900">
                        <a:lnSpc>
                          <a:spcPct val="107000"/>
                        </a:lnSpc>
                        <a:spcBef>
                          <a:spcPts val="0"/>
                        </a:spcBef>
                        <a:spcAft>
                          <a:spcPts val="0"/>
                        </a:spcAft>
                        <a:buFont typeface="Wingdings" panose="05000000000000000000" pitchFamily="2" charset="2"/>
                        <a:buChar char=""/>
                        <a:tabLst>
                          <a:tab pos="758190" algn="l"/>
                        </a:tabLst>
                      </a:pPr>
                      <a:r>
                        <a:rPr lang="en-US" sz="1600" kern="1200" dirty="0">
                          <a:effectLst/>
                        </a:rPr>
                        <a:t>Hold Briefing with Select Board</a:t>
                      </a:r>
                      <a:endParaRPr lang="en-US" sz="1050" dirty="0">
                        <a:effectLst/>
                      </a:endParaRPr>
                    </a:p>
                    <a:p>
                      <a:pPr marL="342900" marR="0" lvl="0" indent="-342900">
                        <a:lnSpc>
                          <a:spcPct val="107000"/>
                        </a:lnSpc>
                        <a:spcBef>
                          <a:spcPts val="0"/>
                        </a:spcBef>
                        <a:spcAft>
                          <a:spcPts val="0"/>
                        </a:spcAft>
                        <a:buFont typeface="Wingdings" panose="05000000000000000000" pitchFamily="2" charset="2"/>
                        <a:buChar char=""/>
                        <a:tabLst>
                          <a:tab pos="800100" algn="l"/>
                        </a:tabLst>
                      </a:pPr>
                      <a:r>
                        <a:rPr lang="en-US" sz="1600" kern="1200" dirty="0">
                          <a:effectLst/>
                        </a:rPr>
                        <a:t>Submit MBTA Community Information Form to DHCD to maintain interim compliance</a:t>
                      </a:r>
                      <a:endParaRPr lang="en-US" sz="1050" dirty="0">
                        <a:effectLst/>
                      </a:endParaRPr>
                    </a:p>
                    <a:p>
                      <a:pPr marL="342900" marR="0" lvl="0" indent="-342900">
                        <a:lnSpc>
                          <a:spcPct val="107000"/>
                        </a:lnSpc>
                        <a:spcBef>
                          <a:spcPts val="0"/>
                        </a:spcBef>
                        <a:spcAft>
                          <a:spcPts val="0"/>
                        </a:spcAft>
                        <a:buFont typeface="Wingdings" panose="05000000000000000000" pitchFamily="2" charset="2"/>
                        <a:buChar char=""/>
                        <a:tabLst>
                          <a:tab pos="800100" algn="l"/>
                        </a:tabLst>
                      </a:pPr>
                      <a:r>
                        <a:rPr lang="en-US" sz="1600" kern="1200" dirty="0">
                          <a:effectLst/>
                        </a:rPr>
                        <a:t>Submit updated parcel data to </a:t>
                      </a:r>
                      <a:r>
                        <a:rPr lang="en-US" sz="1600" kern="1200" dirty="0" err="1">
                          <a:effectLst/>
                        </a:rPr>
                        <a:t>MassGIS</a:t>
                      </a:r>
                      <a:endParaRPr lang="en-US" sz="1050" dirty="0">
                        <a:effectLst/>
                        <a:latin typeface="Calibri" panose="020F0502020204030204" pitchFamily="34" charset="0"/>
                        <a:cs typeface="Times New Roman" panose="02020603050405020304" pitchFamily="18" charset="0"/>
                      </a:endParaRPr>
                    </a:p>
                  </a:txBody>
                  <a:tcPr marL="73203" marR="73203" marT="36601" marB="36601">
                    <a:noFill/>
                  </a:tcPr>
                </a:tc>
                <a:extLst>
                  <a:ext uri="{0D108BD9-81ED-4DB2-BD59-A6C34878D82A}">
                    <a16:rowId xmlns:a16="http://schemas.microsoft.com/office/drawing/2014/main" val="311605492"/>
                  </a:ext>
                </a:extLst>
              </a:tr>
              <a:tr h="308164">
                <a:tc>
                  <a:txBody>
                    <a:bodyPr/>
                    <a:lstStyle/>
                    <a:p>
                      <a:pPr marL="0" marR="0">
                        <a:lnSpc>
                          <a:spcPct val="107000"/>
                        </a:lnSpc>
                        <a:spcBef>
                          <a:spcPts val="0"/>
                        </a:spcBef>
                        <a:spcAft>
                          <a:spcPts val="0"/>
                        </a:spcAft>
                      </a:pPr>
                      <a:r>
                        <a:rPr lang="en-US" sz="1800" b="1" kern="1200" dirty="0">
                          <a:solidFill>
                            <a:schemeClr val="bg1"/>
                          </a:solidFill>
                          <a:effectLst/>
                        </a:rPr>
                        <a:t>August 10, 2022</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203" marR="73203" marT="36601" marB="36601">
                    <a:solidFill>
                      <a:srgbClr val="1F4E79"/>
                    </a:solidFill>
                  </a:tcPr>
                </a:tc>
                <a:extLst>
                  <a:ext uri="{0D108BD9-81ED-4DB2-BD59-A6C34878D82A}">
                    <a16:rowId xmlns:a16="http://schemas.microsoft.com/office/drawing/2014/main" val="3109785283"/>
                  </a:ext>
                </a:extLst>
              </a:tr>
              <a:tr h="305520">
                <a:tc>
                  <a:txBody>
                    <a:bodyPr/>
                    <a:lstStyle/>
                    <a:p>
                      <a:pPr marL="342900" marR="0" lvl="0" indent="-342900">
                        <a:lnSpc>
                          <a:spcPct val="107000"/>
                        </a:lnSpc>
                        <a:spcBef>
                          <a:spcPts val="0"/>
                        </a:spcBef>
                        <a:spcAft>
                          <a:spcPts val="0"/>
                        </a:spcAft>
                        <a:buClr>
                          <a:srgbClr val="000000"/>
                        </a:buClr>
                        <a:buFont typeface="Wingdings" panose="05000000000000000000" pitchFamily="2" charset="2"/>
                        <a:buChar char=""/>
                      </a:pPr>
                      <a:r>
                        <a:rPr lang="en-US" sz="1600" kern="1200" dirty="0">
                          <a:effectLst/>
                        </a:rPr>
                        <a:t>DHCD issues Final Compliance Guidelines (Modified October 21, 2022)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3203" marR="73203" marT="36601" marB="36601">
                    <a:noFill/>
                  </a:tcPr>
                </a:tc>
                <a:extLst>
                  <a:ext uri="{0D108BD9-81ED-4DB2-BD59-A6C34878D82A}">
                    <a16:rowId xmlns:a16="http://schemas.microsoft.com/office/drawing/2014/main" val="2121572861"/>
                  </a:ext>
                </a:extLst>
              </a:tr>
              <a:tr h="308164">
                <a:tc>
                  <a:txBody>
                    <a:bodyPr/>
                    <a:lstStyle/>
                    <a:p>
                      <a:pPr marL="0" marR="0">
                        <a:lnSpc>
                          <a:spcPct val="107000"/>
                        </a:lnSpc>
                        <a:spcBef>
                          <a:spcPts val="0"/>
                        </a:spcBef>
                        <a:spcAft>
                          <a:spcPts val="0"/>
                        </a:spcAft>
                      </a:pPr>
                      <a:r>
                        <a:rPr lang="en-US" sz="1800" b="1" kern="1200" dirty="0">
                          <a:solidFill>
                            <a:schemeClr val="bg1"/>
                          </a:solidFill>
                          <a:effectLst/>
                        </a:rPr>
                        <a:t>November 22, 2022</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203" marR="73203" marT="36601" marB="36601">
                    <a:solidFill>
                      <a:srgbClr val="1F4E79"/>
                    </a:solidFill>
                  </a:tcPr>
                </a:tc>
                <a:extLst>
                  <a:ext uri="{0D108BD9-81ED-4DB2-BD59-A6C34878D82A}">
                    <a16:rowId xmlns:a16="http://schemas.microsoft.com/office/drawing/2014/main" val="389646808"/>
                  </a:ext>
                </a:extLst>
              </a:tr>
              <a:tr h="282085">
                <a:tc>
                  <a:txBody>
                    <a:bodyPr/>
                    <a:lstStyle/>
                    <a:p>
                      <a:pPr marL="342900" marR="0" lvl="0" indent="-342900">
                        <a:lnSpc>
                          <a:spcPct val="107000"/>
                        </a:lnSpc>
                        <a:spcBef>
                          <a:spcPts val="0"/>
                        </a:spcBef>
                        <a:spcAft>
                          <a:spcPts val="0"/>
                        </a:spcAft>
                        <a:buClr>
                          <a:srgbClr val="000000"/>
                        </a:buClr>
                        <a:buFont typeface="Wingdings" panose="05000000000000000000" pitchFamily="2" charset="2"/>
                        <a:buChar char=""/>
                      </a:pPr>
                      <a:r>
                        <a:rPr lang="en-US" sz="1600" kern="1200" dirty="0">
                          <a:effectLst/>
                        </a:rPr>
                        <a:t>DHCD releases Compliance Model and Guidance Materials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73203" marR="73203" marT="36601" marB="36601">
                    <a:noFill/>
                  </a:tcPr>
                </a:tc>
                <a:extLst>
                  <a:ext uri="{0D108BD9-81ED-4DB2-BD59-A6C34878D82A}">
                    <a16:rowId xmlns:a16="http://schemas.microsoft.com/office/drawing/2014/main" val="698849456"/>
                  </a:ext>
                </a:extLst>
              </a:tr>
              <a:tr h="308164">
                <a:tc>
                  <a:txBody>
                    <a:bodyPr/>
                    <a:lstStyle/>
                    <a:p>
                      <a:pPr marL="0" marR="0">
                        <a:lnSpc>
                          <a:spcPct val="107000"/>
                        </a:lnSpc>
                        <a:spcBef>
                          <a:spcPts val="0"/>
                        </a:spcBef>
                        <a:spcAft>
                          <a:spcPts val="0"/>
                        </a:spcAft>
                      </a:pPr>
                      <a:r>
                        <a:rPr lang="en-US" sz="1800" b="1" kern="1200" dirty="0">
                          <a:solidFill>
                            <a:schemeClr val="bg1"/>
                          </a:solidFill>
                          <a:effectLst/>
                        </a:rPr>
                        <a:t>January 31, 2023</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203" marR="73203" marT="36601" marB="36601">
                    <a:solidFill>
                      <a:srgbClr val="1F4E79"/>
                    </a:solidFill>
                  </a:tcPr>
                </a:tc>
                <a:extLst>
                  <a:ext uri="{0D108BD9-81ED-4DB2-BD59-A6C34878D82A}">
                    <a16:rowId xmlns:a16="http://schemas.microsoft.com/office/drawing/2014/main" val="603387977"/>
                  </a:ext>
                </a:extLst>
              </a:tr>
              <a:tr h="490967">
                <a:tc>
                  <a:txBody>
                    <a:bodyPr/>
                    <a:lstStyle/>
                    <a:p>
                      <a:pPr marL="285750" marR="0" lvl="0" indent="-285750">
                        <a:lnSpc>
                          <a:spcPct val="107000"/>
                        </a:lnSpc>
                        <a:spcBef>
                          <a:spcPts val="0"/>
                        </a:spcBef>
                        <a:spcAft>
                          <a:spcPts val="0"/>
                        </a:spcAft>
                        <a:buFont typeface="Wingdings" panose="05000000000000000000" pitchFamily="2" charset="2"/>
                        <a:buChar char="ü"/>
                        <a:tabLst>
                          <a:tab pos="457200" algn="l"/>
                        </a:tabLst>
                      </a:pPr>
                      <a:r>
                        <a:rPr lang="en-US" sz="1600" kern="1200" dirty="0">
                          <a:effectLst/>
                        </a:rPr>
                        <a:t>Analyze current zoning for compliance with Final Guidelines</a:t>
                      </a:r>
                      <a:endParaRPr lang="en-US" sz="1050" dirty="0">
                        <a:effectLst/>
                      </a:endParaRPr>
                    </a:p>
                    <a:p>
                      <a:pPr marL="284163" marR="0" lvl="0" indent="-284163">
                        <a:lnSpc>
                          <a:spcPct val="107000"/>
                        </a:lnSpc>
                        <a:spcBef>
                          <a:spcPts val="0"/>
                        </a:spcBef>
                        <a:spcAft>
                          <a:spcPts val="0"/>
                        </a:spcAft>
                        <a:buFont typeface="Wingdings" panose="05000000000000000000" pitchFamily="2" charset="2"/>
                        <a:buChar char="ü"/>
                        <a:tabLst>
                          <a:tab pos="457200" algn="l"/>
                        </a:tabLst>
                      </a:pPr>
                      <a:r>
                        <a:rPr lang="en-US" sz="1600" b="0" kern="1200" dirty="0">
                          <a:effectLst/>
                        </a:rPr>
                        <a:t>Develop Action Plan for zoning amendments and submit to DHCD to maintain interim compliance</a:t>
                      </a:r>
                      <a:endParaRPr lang="en-US" sz="1050" b="0" dirty="0">
                        <a:effectLst/>
                        <a:latin typeface="Calibri" panose="020F0502020204030204" pitchFamily="34" charset="0"/>
                        <a:cs typeface="Times New Roman" panose="02020603050405020304" pitchFamily="18" charset="0"/>
                      </a:endParaRPr>
                    </a:p>
                  </a:txBody>
                  <a:tcPr marL="73203" marR="73203" marT="36601" marB="36601">
                    <a:noFill/>
                  </a:tcPr>
                </a:tc>
                <a:extLst>
                  <a:ext uri="{0D108BD9-81ED-4DB2-BD59-A6C34878D82A}">
                    <a16:rowId xmlns:a16="http://schemas.microsoft.com/office/drawing/2014/main" val="2883749867"/>
                  </a:ext>
                </a:extLst>
              </a:tr>
              <a:tr h="308164">
                <a:tc>
                  <a:txBody>
                    <a:bodyPr/>
                    <a:lstStyle/>
                    <a:p>
                      <a:pPr marL="0" marR="0">
                        <a:lnSpc>
                          <a:spcPct val="107000"/>
                        </a:lnSpc>
                        <a:spcBef>
                          <a:spcPts val="0"/>
                        </a:spcBef>
                        <a:spcAft>
                          <a:spcPts val="0"/>
                        </a:spcAft>
                      </a:pPr>
                      <a:r>
                        <a:rPr lang="en-US" sz="1800" b="1" kern="1200" dirty="0">
                          <a:solidFill>
                            <a:schemeClr val="bg1"/>
                          </a:solidFill>
                          <a:effectLst/>
                        </a:rPr>
                        <a:t>December 31, 2024</a:t>
                      </a:r>
                      <a:endParaRPr lang="en-US" sz="105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203" marR="73203" marT="36601" marB="36601">
                    <a:solidFill>
                      <a:srgbClr val="1F4E79"/>
                    </a:solidFill>
                  </a:tcPr>
                </a:tc>
                <a:extLst>
                  <a:ext uri="{0D108BD9-81ED-4DB2-BD59-A6C34878D82A}">
                    <a16:rowId xmlns:a16="http://schemas.microsoft.com/office/drawing/2014/main" val="448305001"/>
                  </a:ext>
                </a:extLst>
              </a:tr>
              <a:tr h="908732">
                <a:tc>
                  <a:txBody>
                    <a:bodyPr/>
                    <a:lstStyle/>
                    <a:p>
                      <a:pPr marL="342900" marR="0" lvl="0" indent="-342900">
                        <a:lnSpc>
                          <a:spcPct val="107000"/>
                        </a:lnSpc>
                        <a:spcBef>
                          <a:spcPts val="0"/>
                        </a:spcBef>
                        <a:spcAft>
                          <a:spcPts val="0"/>
                        </a:spcAft>
                        <a:buFont typeface="Wingdings" panose="05000000000000000000" pitchFamily="2" charset="2"/>
                        <a:buChar char="ü"/>
                        <a:tabLst>
                          <a:tab pos="457200" algn="l"/>
                        </a:tabLst>
                      </a:pPr>
                      <a:r>
                        <a:rPr lang="en-US" sz="1600" kern="1200" dirty="0">
                          <a:effectLst/>
                        </a:rPr>
                        <a:t>Initiate zoning amendments (December</a:t>
                      </a:r>
                      <a:r>
                        <a:rPr lang="en-US" sz="1600" kern="1200" baseline="0" dirty="0">
                          <a:effectLst/>
                        </a:rPr>
                        <a:t> 1, 2023 Submission Deadline)</a:t>
                      </a:r>
                      <a:endParaRPr lang="en-US" sz="1050" dirty="0">
                        <a:effectLst/>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kern="1200" dirty="0">
                          <a:effectLst/>
                        </a:rPr>
                        <a:t>Hold public hearing/s (January – March 2024)</a:t>
                      </a:r>
                      <a:endParaRPr lang="en-US" sz="1050" dirty="0">
                        <a:effectLst/>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kern="1200" dirty="0">
                          <a:effectLst/>
                        </a:rPr>
                        <a:t>Town Meeting action (April 2024)</a:t>
                      </a:r>
                      <a:endParaRPr lang="en-US" sz="1050" dirty="0">
                        <a:effectLst/>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600" kern="1200" dirty="0">
                          <a:effectLst/>
                        </a:rPr>
                        <a:t>Submit District Compliance Application to DHCD</a:t>
                      </a:r>
                      <a:endParaRPr lang="en-US" sz="1050" dirty="0">
                        <a:effectLst/>
                        <a:latin typeface="Calibri" panose="020F0502020204030204" pitchFamily="34" charset="0"/>
                        <a:cs typeface="Times New Roman" panose="02020603050405020304" pitchFamily="18" charset="0"/>
                      </a:endParaRPr>
                    </a:p>
                  </a:txBody>
                  <a:tcPr marL="73203" marR="73203" marT="36601" marB="36601">
                    <a:noFill/>
                  </a:tcPr>
                </a:tc>
                <a:extLst>
                  <a:ext uri="{0D108BD9-81ED-4DB2-BD59-A6C34878D82A}">
                    <a16:rowId xmlns:a16="http://schemas.microsoft.com/office/drawing/2014/main" val="2562452765"/>
                  </a:ext>
                </a:extLst>
              </a:tr>
            </a:tbl>
          </a:graphicData>
        </a:graphic>
      </p:graphicFrame>
    </p:spTree>
    <p:extLst>
      <p:ext uri="{BB962C8B-B14F-4D97-AF65-F5344CB8AC3E}">
        <p14:creationId xmlns:p14="http://schemas.microsoft.com/office/powerpoint/2010/main" val="2578805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759" y="245806"/>
            <a:ext cx="3035898" cy="6381136"/>
          </a:xfrm>
          <a:solidFill>
            <a:srgbClr val="1F4E79"/>
          </a:solidFill>
        </p:spPr>
        <p:txBody>
          <a:bodyPr>
            <a:normAutofit/>
          </a:bodyPr>
          <a:lstStyle/>
          <a:p>
            <a:pPr marL="176213"/>
            <a:r>
              <a:rPr lang="en-US" sz="3600" b="1" dirty="0">
                <a:solidFill>
                  <a:schemeClr val="bg1"/>
                </a:solidFill>
              </a:rPr>
              <a:t>MBTA Communities</a:t>
            </a:r>
            <a:br>
              <a:rPr lang="en-US" sz="3600" b="1" dirty="0">
                <a:solidFill>
                  <a:schemeClr val="bg1"/>
                </a:solidFill>
              </a:rPr>
            </a:br>
            <a:r>
              <a:rPr lang="en-US" sz="3600" b="1" dirty="0" smtClean="0">
                <a:solidFill>
                  <a:schemeClr val="bg1"/>
                </a:solidFill>
              </a:rPr>
              <a:t>Local Process</a:t>
            </a:r>
            <a:endParaRPr lang="en-US" sz="3600" b="1" dirty="0">
              <a:solidFill>
                <a:schemeClr val="bg1"/>
              </a:solidFill>
            </a:endParaRPr>
          </a:p>
        </p:txBody>
      </p:sp>
      <p:sp>
        <p:nvSpPr>
          <p:cNvPr id="3" name="TextBox 2"/>
          <p:cNvSpPr txBox="1"/>
          <p:nvPr/>
        </p:nvSpPr>
        <p:spPr>
          <a:xfrm>
            <a:off x="3338423" y="527885"/>
            <a:ext cx="8681818" cy="5816977"/>
          </a:xfrm>
          <a:prstGeom prst="rect">
            <a:avLst/>
          </a:prstGeom>
          <a:noFill/>
        </p:spPr>
        <p:txBody>
          <a:bodyPr wrap="square" rtlCol="0">
            <a:spAutoFit/>
          </a:bodyPr>
          <a:lstStyle/>
          <a:p>
            <a:pPr marL="1489075" indent="-1489075">
              <a:spcBef>
                <a:spcPts val="1200"/>
              </a:spcBef>
              <a:tabLst>
                <a:tab pos="1489075" algn="l"/>
              </a:tabLst>
            </a:pPr>
            <a:r>
              <a:rPr lang="en-US" sz="2400" dirty="0">
                <a:cs typeface="Calibri" panose="020F0502020204030204" pitchFamily="34" charset="0"/>
              </a:rPr>
              <a:t>2022-2023:  5 Public Meetings with the Select Board and Planning    Board</a:t>
            </a:r>
          </a:p>
          <a:p>
            <a:pPr marL="1489075" indent="-1489075">
              <a:spcBef>
                <a:spcPts val="1200"/>
              </a:spcBef>
              <a:tabLst>
                <a:tab pos="1489075" algn="l"/>
              </a:tabLst>
            </a:pPr>
            <a:r>
              <a:rPr lang="en-US" sz="2400" dirty="0">
                <a:cs typeface="Calibri" panose="020F0502020204030204" pitchFamily="34" charset="0"/>
              </a:rPr>
              <a:t>Fall 2023:	3 Public Meetings – Planning Board reviewed draft zoning during the fall</a:t>
            </a:r>
          </a:p>
          <a:p>
            <a:pPr marL="342900" indent="-342900">
              <a:spcBef>
                <a:spcPts val="1200"/>
              </a:spcBef>
              <a:buFont typeface="Arial" panose="020B0604020202020204" pitchFamily="34" charset="0"/>
              <a:buChar char="•"/>
            </a:pPr>
            <a:r>
              <a:rPr lang="en-US" sz="2400" dirty="0">
                <a:cs typeface="Calibri" panose="020F0502020204030204" pitchFamily="34" charset="0"/>
              </a:rPr>
              <a:t>Staff discussions with representatives of the Democratic Town Committee, World Affairs Group at the Senior Center and owners of parcels that may be rezoned</a:t>
            </a:r>
          </a:p>
          <a:p>
            <a:pPr marL="342900" indent="-342900">
              <a:spcBef>
                <a:spcPts val="1200"/>
              </a:spcBef>
              <a:buFont typeface="Arial" panose="020B0604020202020204" pitchFamily="34" charset="0"/>
              <a:buChar char="•"/>
            </a:pPr>
            <a:r>
              <a:rPr lang="en-US" sz="2400" dirty="0">
                <a:cs typeface="Calibri" panose="020F0502020204030204" pitchFamily="34" charset="0"/>
              </a:rPr>
              <a:t>MHP 3A/TA technical services grant – Bohler Engineering completed draft compliance model </a:t>
            </a:r>
          </a:p>
          <a:p>
            <a:pPr marL="342900" indent="-342900">
              <a:spcBef>
                <a:spcPts val="1200"/>
              </a:spcBef>
              <a:buFont typeface="Arial" panose="020B0604020202020204" pitchFamily="34" charset="0"/>
              <a:buChar char="•"/>
            </a:pPr>
            <a:r>
              <a:rPr lang="en-US" sz="2400" dirty="0" smtClean="0">
                <a:cs typeface="Calibri" panose="020F0502020204030204" pitchFamily="34" charset="0"/>
              </a:rPr>
              <a:t>Housing Choice Grant – RKG engaged to complete Economic </a:t>
            </a:r>
            <a:r>
              <a:rPr lang="en-US" sz="2400" dirty="0">
                <a:cs typeface="Calibri" panose="020F0502020204030204" pitchFamily="34" charset="0"/>
              </a:rPr>
              <a:t>Feasibility </a:t>
            </a:r>
            <a:r>
              <a:rPr lang="en-US" sz="2400" dirty="0" smtClean="0">
                <a:cs typeface="Calibri" panose="020F0502020204030204" pitchFamily="34" charset="0"/>
              </a:rPr>
              <a:t>Analysis to increase </a:t>
            </a:r>
            <a:r>
              <a:rPr lang="en-US" sz="2400" dirty="0" err="1" smtClean="0">
                <a:cs typeface="Calibri" panose="020F0502020204030204" pitchFamily="34" charset="0"/>
              </a:rPr>
              <a:t>inclusional</a:t>
            </a:r>
            <a:r>
              <a:rPr lang="en-US" sz="2400" dirty="0" smtClean="0">
                <a:cs typeface="Calibri" panose="020F0502020204030204" pitchFamily="34" charset="0"/>
              </a:rPr>
              <a:t> zoning </a:t>
            </a:r>
            <a:endParaRPr lang="en-US" sz="2400" dirty="0">
              <a:cs typeface="Calibri" panose="020F0502020204030204" pitchFamily="34" charset="0"/>
            </a:endParaRPr>
          </a:p>
          <a:p>
            <a:pPr marL="342900" indent="-342900">
              <a:spcBef>
                <a:spcPts val="1200"/>
              </a:spcBef>
              <a:buFont typeface="Arial" panose="020B0604020202020204" pitchFamily="34" charset="0"/>
              <a:buChar char="•"/>
            </a:pPr>
            <a:r>
              <a:rPr lang="en-US" sz="2400" dirty="0">
                <a:cs typeface="Calibri" panose="020F0502020204030204" pitchFamily="34" charset="0"/>
              </a:rPr>
              <a:t>More public sessions in coming weeks</a:t>
            </a:r>
          </a:p>
          <a:p>
            <a:pPr marL="342900" indent="-342900">
              <a:spcBef>
                <a:spcPts val="1200"/>
              </a:spcBef>
              <a:buFont typeface="Arial" panose="020B0604020202020204" pitchFamily="34" charset="0"/>
              <a:buChar char="•"/>
            </a:pPr>
            <a:r>
              <a:rPr lang="en-US" sz="2400" dirty="0">
                <a:cs typeface="Calibri" panose="020F0502020204030204" pitchFamily="34" charset="0"/>
              </a:rPr>
              <a:t>Submission of draft zoning to EOHLC for informal review</a:t>
            </a:r>
          </a:p>
        </p:txBody>
      </p:sp>
    </p:spTree>
    <p:extLst>
      <p:ext uri="{BB962C8B-B14F-4D97-AF65-F5344CB8AC3E}">
        <p14:creationId xmlns:p14="http://schemas.microsoft.com/office/powerpoint/2010/main" val="1598436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45806"/>
            <a:ext cx="3002281" cy="6381136"/>
          </a:xfrm>
          <a:solidFill>
            <a:srgbClr val="1F4E79"/>
          </a:solidFill>
        </p:spPr>
        <p:txBody>
          <a:bodyPr>
            <a:normAutofit/>
          </a:bodyPr>
          <a:lstStyle/>
          <a:p>
            <a:pPr marL="60325"/>
            <a:r>
              <a:rPr lang="en-US" sz="3600" b="1" dirty="0">
                <a:solidFill>
                  <a:schemeClr val="bg1"/>
                </a:solidFill>
              </a:rPr>
              <a:t>MBTA Communities District Options</a:t>
            </a:r>
          </a:p>
        </p:txBody>
      </p:sp>
      <p:pic>
        <p:nvPicPr>
          <p:cNvPr id="4" name="Picture 3"/>
          <p:cNvPicPr>
            <a:picLocks noChangeAspect="1"/>
          </p:cNvPicPr>
          <p:nvPr/>
        </p:nvPicPr>
        <p:blipFill>
          <a:blip r:embed="rId3"/>
          <a:stretch>
            <a:fillRect/>
          </a:stretch>
        </p:blipFill>
        <p:spPr>
          <a:xfrm>
            <a:off x="3622894" y="373134"/>
            <a:ext cx="7966275" cy="6126480"/>
          </a:xfrm>
          <a:prstGeom prst="rect">
            <a:avLst/>
          </a:prstGeom>
        </p:spPr>
      </p:pic>
    </p:spTree>
    <p:extLst>
      <p:ext uri="{BB962C8B-B14F-4D97-AF65-F5344CB8AC3E}">
        <p14:creationId xmlns:p14="http://schemas.microsoft.com/office/powerpoint/2010/main" val="151217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AB73BC-B049-4115-A692-8D63A059BFB8}" type="slidenum">
              <a:rPr lang="en-US" smtClean="0">
                <a:solidFill>
                  <a:srgbClr val="A9A57C"/>
                </a:solidFill>
              </a:rPr>
              <a:pPr/>
              <a:t>8</a:t>
            </a:fld>
            <a:endParaRPr lang="en-US" dirty="0">
              <a:solidFill>
                <a:srgbClr val="A9A57C"/>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67150" y="2086372"/>
            <a:ext cx="0" cy="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471" y="150000"/>
            <a:ext cx="0" cy="0"/>
          </a:xfrm>
          <a:prstGeom prst="rect">
            <a:avLst/>
          </a:prstGeom>
        </p:spPr>
      </p:pic>
      <p:pic>
        <p:nvPicPr>
          <p:cNvPr id="3" name="Picture 2"/>
          <p:cNvPicPr>
            <a:picLocks noChangeAspect="1"/>
          </p:cNvPicPr>
          <p:nvPr/>
        </p:nvPicPr>
        <p:blipFill rotWithShape="1">
          <a:blip r:embed="rId5"/>
          <a:srcRect l="529" t="590" r="823" b="1290"/>
          <a:stretch/>
        </p:blipFill>
        <p:spPr>
          <a:xfrm>
            <a:off x="3614084" y="327414"/>
            <a:ext cx="8070296" cy="6217920"/>
          </a:xfrm>
          <a:prstGeom prst="rect">
            <a:avLst/>
          </a:prstGeom>
          <a:ln w="19050">
            <a:solidFill>
              <a:schemeClr val="tx1"/>
            </a:solidFill>
          </a:ln>
        </p:spPr>
      </p:pic>
      <p:sp>
        <p:nvSpPr>
          <p:cNvPr id="9" name="Title 1"/>
          <p:cNvSpPr>
            <a:spLocks noGrp="1"/>
          </p:cNvSpPr>
          <p:nvPr>
            <p:ph type="title"/>
          </p:nvPr>
        </p:nvSpPr>
        <p:spPr>
          <a:xfrm>
            <a:off x="171759" y="245806"/>
            <a:ext cx="3035898" cy="6381136"/>
          </a:xfrm>
          <a:solidFill>
            <a:srgbClr val="1F4E79"/>
          </a:solidFill>
        </p:spPr>
        <p:txBody>
          <a:bodyPr>
            <a:normAutofit/>
          </a:bodyPr>
          <a:lstStyle/>
          <a:p>
            <a:pPr marL="176213"/>
            <a:r>
              <a:rPr lang="en-US" sz="3600" b="1" dirty="0">
                <a:solidFill>
                  <a:schemeClr val="bg1"/>
                </a:solidFill>
              </a:rPr>
              <a:t>MBTA Communities</a:t>
            </a:r>
            <a:br>
              <a:rPr lang="en-US" sz="3600" b="1" dirty="0">
                <a:solidFill>
                  <a:schemeClr val="bg1"/>
                </a:solidFill>
              </a:rPr>
            </a:br>
            <a:r>
              <a:rPr lang="en-US" sz="3600" b="1" dirty="0">
                <a:solidFill>
                  <a:schemeClr val="bg1"/>
                </a:solidFill>
              </a:rPr>
              <a:t>District Proposed</a:t>
            </a:r>
            <a:br>
              <a:rPr lang="en-US" sz="3600" b="1" dirty="0">
                <a:solidFill>
                  <a:schemeClr val="bg1"/>
                </a:solidFill>
              </a:rPr>
            </a:br>
            <a:r>
              <a:rPr lang="en-US" sz="3600" b="1" dirty="0" err="1" smtClean="0">
                <a:solidFill>
                  <a:schemeClr val="bg1"/>
                </a:solidFill>
              </a:rPr>
              <a:t>Subdistricts</a:t>
            </a:r>
            <a:r>
              <a:rPr lang="en-US" sz="3600" b="1" dirty="0">
                <a:solidFill>
                  <a:schemeClr val="bg1"/>
                </a:solidFill>
              </a:rPr>
              <a:t/>
            </a:r>
            <a:br>
              <a:rPr lang="en-US" sz="3600" b="1" dirty="0">
                <a:solidFill>
                  <a:schemeClr val="bg1"/>
                </a:solidFill>
              </a:rPr>
            </a:br>
            <a:endParaRPr lang="en-US" sz="3600" b="1" dirty="0">
              <a:solidFill>
                <a:schemeClr val="bg1"/>
              </a:solidFill>
            </a:endParaRPr>
          </a:p>
        </p:txBody>
      </p:sp>
    </p:spTree>
    <p:extLst>
      <p:ext uri="{BB962C8B-B14F-4D97-AF65-F5344CB8AC3E}">
        <p14:creationId xmlns:p14="http://schemas.microsoft.com/office/powerpoint/2010/main" val="1061973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AB73BC-B049-4115-A692-8D63A059BFB8}" type="slidenum">
              <a:rPr lang="en-US" smtClean="0">
                <a:solidFill>
                  <a:srgbClr val="A9A57C"/>
                </a:solidFill>
              </a:rPr>
              <a:pPr/>
              <a:t>9</a:t>
            </a:fld>
            <a:endParaRPr lang="en-US" dirty="0">
              <a:solidFill>
                <a:srgbClr val="A9A57C"/>
              </a:solidFill>
            </a:endParaRPr>
          </a:p>
        </p:txBody>
      </p:sp>
      <p:pic>
        <p:nvPicPr>
          <p:cNvPr id="4" name="Picture 3"/>
          <p:cNvPicPr>
            <a:picLocks noChangeAspect="1"/>
          </p:cNvPicPr>
          <p:nvPr/>
        </p:nvPicPr>
        <p:blipFill>
          <a:blip r:embed="rId3"/>
          <a:stretch>
            <a:fillRect/>
          </a:stretch>
        </p:blipFill>
        <p:spPr>
          <a:xfrm>
            <a:off x="3592003" y="333453"/>
            <a:ext cx="8158703" cy="6217920"/>
          </a:xfrm>
          <a:prstGeom prst="rect">
            <a:avLst/>
          </a:prstGeom>
        </p:spPr>
      </p:pic>
      <p:pic>
        <p:nvPicPr>
          <p:cNvPr id="7" name="Picture 6"/>
          <p:cNvPicPr>
            <a:picLocks noChangeAspect="1"/>
          </p:cNvPicPr>
          <p:nvPr/>
        </p:nvPicPr>
        <p:blipFill>
          <a:blip r:embed="rId4"/>
          <a:stretch>
            <a:fillRect/>
          </a:stretch>
        </p:blipFill>
        <p:spPr>
          <a:xfrm>
            <a:off x="767872" y="3355432"/>
            <a:ext cx="1917576" cy="2468880"/>
          </a:xfrm>
          <a:prstGeom prst="rect">
            <a:avLst/>
          </a:prstGeom>
        </p:spPr>
      </p:pic>
      <p:sp>
        <p:nvSpPr>
          <p:cNvPr id="8" name="Title 1"/>
          <p:cNvSpPr>
            <a:spLocks noGrp="1"/>
          </p:cNvSpPr>
          <p:nvPr>
            <p:ph type="title"/>
          </p:nvPr>
        </p:nvSpPr>
        <p:spPr>
          <a:xfrm>
            <a:off x="237378" y="233860"/>
            <a:ext cx="3035898" cy="6417106"/>
          </a:xfrm>
          <a:solidFill>
            <a:srgbClr val="1F4E79"/>
          </a:solidFill>
        </p:spPr>
        <p:txBody>
          <a:bodyPr>
            <a:normAutofit/>
          </a:bodyPr>
          <a:lstStyle/>
          <a:p>
            <a:pPr marL="176213"/>
            <a:r>
              <a:rPr lang="en-US" sz="3600" b="1" dirty="0">
                <a:solidFill>
                  <a:schemeClr val="bg1"/>
                </a:solidFill>
              </a:rPr>
              <a:t>MBTA Communities</a:t>
            </a:r>
            <a:br>
              <a:rPr lang="en-US" sz="3600" b="1" dirty="0">
                <a:solidFill>
                  <a:schemeClr val="bg1"/>
                </a:solidFill>
              </a:rPr>
            </a:br>
            <a:r>
              <a:rPr lang="en-US" sz="3600" b="1" dirty="0">
                <a:solidFill>
                  <a:schemeClr val="bg1"/>
                </a:solidFill>
              </a:rPr>
              <a:t>District</a:t>
            </a:r>
            <a:br>
              <a:rPr lang="en-US" sz="3600" b="1" dirty="0">
                <a:solidFill>
                  <a:schemeClr val="bg1"/>
                </a:solidFill>
              </a:rPr>
            </a:br>
            <a:r>
              <a:rPr lang="en-US" sz="3600" b="1" dirty="0">
                <a:solidFill>
                  <a:schemeClr val="bg1"/>
                </a:solidFill>
              </a:rPr>
              <a:t>Proposed </a:t>
            </a:r>
            <a:r>
              <a:rPr lang="en-US" sz="3600" b="1" dirty="0" err="1" smtClean="0">
                <a:solidFill>
                  <a:schemeClr val="bg1"/>
                </a:solidFill>
              </a:rPr>
              <a:t>Subdistricts</a:t>
            </a:r>
            <a:r>
              <a:rPr lang="en-US" sz="3600" b="1" dirty="0">
                <a:solidFill>
                  <a:schemeClr val="bg1"/>
                </a:solidFill>
              </a:rPr>
              <a:t/>
            </a:r>
            <a:br>
              <a:rPr lang="en-US" sz="3600" b="1" dirty="0">
                <a:solidFill>
                  <a:schemeClr val="bg1"/>
                </a:solidFill>
              </a:rPr>
            </a:br>
            <a:endParaRPr lang="en-US" sz="2400" b="1" dirty="0">
              <a:solidFill>
                <a:schemeClr val="bg1"/>
              </a:solidFill>
            </a:endParaRPr>
          </a:p>
        </p:txBody>
      </p:sp>
      <p:cxnSp>
        <p:nvCxnSpPr>
          <p:cNvPr id="9" name="Straight Arrow Connector 8">
            <a:extLst>
              <a:ext uri="{FF2B5EF4-FFF2-40B4-BE49-F238E27FC236}">
                <a16:creationId xmlns:a16="http://schemas.microsoft.com/office/drawing/2014/main" id="{2BF4985A-0327-0A48-6AFF-538B216C615B}"/>
              </a:ext>
            </a:extLst>
          </p:cNvPr>
          <p:cNvCxnSpPr>
            <a:cxnSpLocks/>
          </p:cNvCxnSpPr>
          <p:nvPr/>
        </p:nvCxnSpPr>
        <p:spPr>
          <a:xfrm flipH="1" flipV="1">
            <a:off x="9739423" y="1977657"/>
            <a:ext cx="202019" cy="7868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874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14284</TotalTime>
  <Words>1579</Words>
  <Application>Microsoft Office PowerPoint</Application>
  <PresentationFormat>Widescreen</PresentationFormat>
  <Paragraphs>238</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Corbel</vt:lpstr>
      <vt:lpstr>Times New Roman</vt:lpstr>
      <vt:lpstr>Wingdings</vt:lpstr>
      <vt:lpstr>Office Theme</vt:lpstr>
      <vt:lpstr>Basis</vt:lpstr>
      <vt:lpstr>Zoning Article G MBTA Communities Multifamily Housing _____________________________</vt:lpstr>
      <vt:lpstr>MBTA Communities Multifamily Housing</vt:lpstr>
      <vt:lpstr>What Does the State Law Require of Hingham?</vt:lpstr>
      <vt:lpstr>MBTA Communities – Impact of Noncompliance</vt:lpstr>
      <vt:lpstr>MBTA Communities Timeline</vt:lpstr>
      <vt:lpstr>MBTA Communities Local Process</vt:lpstr>
      <vt:lpstr>MBTA Communities District Options</vt:lpstr>
      <vt:lpstr>MBTA Communities District Proposed Subdistricts </vt:lpstr>
      <vt:lpstr>MBTA Communities District Proposed Subdistricts </vt:lpstr>
      <vt:lpstr>Why Were These Subdistricts Chosen?</vt:lpstr>
      <vt:lpstr>Dimensional Standards</vt:lpstr>
      <vt:lpstr>PowerPoint Presentation</vt:lpstr>
      <vt:lpstr>PowerPoint Presentation</vt:lpstr>
      <vt:lpstr>Questions and Discussion ________________________________</vt:lpstr>
    </vt:vector>
  </TitlesOfParts>
  <Company>Town of Hingham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Hingham  Master Plan</dc:title>
  <dc:creator>Wentworth, Emily</dc:creator>
  <cp:lastModifiedBy>Wentworth, Emily</cp:lastModifiedBy>
  <cp:revision>142</cp:revision>
  <cp:lastPrinted>2024-01-29T20:33:15Z</cp:lastPrinted>
  <dcterms:created xsi:type="dcterms:W3CDTF">2023-06-05T15:15:49Z</dcterms:created>
  <dcterms:modified xsi:type="dcterms:W3CDTF">2024-01-29T22:31:01Z</dcterms:modified>
</cp:coreProperties>
</file>